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6" r:id="rId4"/>
    <p:sldId id="263" r:id="rId5"/>
    <p:sldId id="265" r:id="rId6"/>
    <p:sldId id="267" r:id="rId7"/>
    <p:sldId id="268" r:id="rId8"/>
    <p:sldId id="272" r:id="rId9"/>
    <p:sldId id="273" r:id="rId10"/>
    <p:sldId id="274" r:id="rId11"/>
    <p:sldId id="275" r:id="rId12"/>
    <p:sldId id="276" r:id="rId13"/>
    <p:sldId id="269" r:id="rId14"/>
    <p:sldId id="277" r:id="rId15"/>
    <p:sldId id="278" r:id="rId16"/>
    <p:sldId id="279" r:id="rId17"/>
    <p:sldId id="280" r:id="rId18"/>
    <p:sldId id="281" r:id="rId19"/>
    <p:sldId id="270" r:id="rId20"/>
    <p:sldId id="282" r:id="rId21"/>
    <p:sldId id="284" r:id="rId22"/>
    <p:sldId id="283" r:id="rId23"/>
    <p:sldId id="271" r:id="rId24"/>
    <p:sldId id="285" r:id="rId25"/>
    <p:sldId id="286" r:id="rId26"/>
    <p:sldId id="287" r:id="rId27"/>
    <p:sldId id="288" r:id="rId28"/>
    <p:sldId id="289" r:id="rId29"/>
    <p:sldId id="290" r:id="rId30"/>
    <p:sldId id="291" r:id="rId31"/>
    <p:sldId id="293" r:id="rId32"/>
    <p:sldId id="294" r:id="rId33"/>
    <p:sldId id="260" r:id="rId34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E4AA"/>
    <a:srgbClr val="00F3B5"/>
    <a:srgbClr val="01956F"/>
    <a:srgbClr val="025D4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1" d="100"/>
          <a:sy n="61" d="100"/>
        </p:scale>
        <p:origin x="12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1815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Marcador de pie de página 4">
            <a:extLst>
              <a:ext uri="{FF2B5EF4-FFF2-40B4-BE49-F238E27FC236}">
                <a16:creationId xmlns:a16="http://schemas.microsoft.com/office/drawing/2014/main" id="{B1CE7AAA-C957-4399-AFD2-D1F6EA1046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2729273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Marcador de pie de página 4">
            <a:extLst>
              <a:ext uri="{FF2B5EF4-FFF2-40B4-BE49-F238E27FC236}">
                <a16:creationId xmlns:a16="http://schemas.microsoft.com/office/drawing/2014/main" id="{05C6D0C1-DE56-A6A4-A54B-E820CC4DBB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2073107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Marcador de pie de página 4">
            <a:extLst>
              <a:ext uri="{FF2B5EF4-FFF2-40B4-BE49-F238E27FC236}">
                <a16:creationId xmlns:a16="http://schemas.microsoft.com/office/drawing/2014/main" id="{0D47FDC8-F0A1-98AE-D706-238A59784D15}"/>
              </a:ext>
            </a:extLst>
          </p:cNvPr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894522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Marcador de pie de página 4">
            <a:extLst>
              <a:ext uri="{FF2B5EF4-FFF2-40B4-BE49-F238E27FC236}">
                <a16:creationId xmlns:a16="http://schemas.microsoft.com/office/drawing/2014/main" id="{BF1B081F-6E56-1E3E-CEEF-B590F3B502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3593730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Marcador de pie de página 4">
            <a:extLst>
              <a:ext uri="{FF2B5EF4-FFF2-40B4-BE49-F238E27FC236}">
                <a16:creationId xmlns:a16="http://schemas.microsoft.com/office/drawing/2014/main" id="{A065CC73-56E8-F6D2-236D-4809CCCD11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364624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10" name="Marcador de pie de página 4">
            <a:extLst>
              <a:ext uri="{FF2B5EF4-FFF2-40B4-BE49-F238E27FC236}">
                <a16:creationId xmlns:a16="http://schemas.microsoft.com/office/drawing/2014/main" id="{64772212-BB7D-E7F5-A4DC-240094B2729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496232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Marcador de pie de página 4">
            <a:extLst>
              <a:ext uri="{FF2B5EF4-FFF2-40B4-BE49-F238E27FC236}">
                <a16:creationId xmlns:a16="http://schemas.microsoft.com/office/drawing/2014/main" id="{B5C152DD-2CFE-E8E1-7070-E11EB2A177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1989915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6" name="Marcador de pie de página 4">
            <a:extLst>
              <a:ext uri="{FF2B5EF4-FFF2-40B4-BE49-F238E27FC236}">
                <a16:creationId xmlns:a16="http://schemas.microsoft.com/office/drawing/2014/main" id="{D8021F59-2DAF-F5D2-3F62-1BFB9A8F07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1162406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Marcador de pie de página 4">
            <a:extLst>
              <a:ext uri="{FF2B5EF4-FFF2-40B4-BE49-F238E27FC236}">
                <a16:creationId xmlns:a16="http://schemas.microsoft.com/office/drawing/2014/main" id="{0EA54167-E3D5-7BD2-790D-D8D0B57FF1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1999809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Marcador de pie de página 4">
            <a:extLst>
              <a:ext uri="{FF2B5EF4-FFF2-40B4-BE49-F238E27FC236}">
                <a16:creationId xmlns:a16="http://schemas.microsoft.com/office/drawing/2014/main" id="{AA2E6019-4FDB-664E-8884-0D378085E2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219691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Marcador de pie de página 4">
            <a:extLst>
              <a:ext uri="{FF2B5EF4-FFF2-40B4-BE49-F238E27FC236}">
                <a16:creationId xmlns:a16="http://schemas.microsoft.com/office/drawing/2014/main" id="{3087C2EF-F33A-5402-A2D3-0FDA3816C8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298081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5802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SO55000">
            <a:extLst>
              <a:ext uri="{FF2B5EF4-FFF2-40B4-BE49-F238E27FC236}">
                <a16:creationId xmlns:a16="http://schemas.microsoft.com/office/drawing/2014/main" id="{7875B2B8-24D5-9F48-9F84-7F74271305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427" y="722352"/>
            <a:ext cx="7506028" cy="6057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5058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AB6018-46D0-E1BA-9A18-5786B8F6B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Mantenimiento y Gestión de Activos</a:t>
            </a:r>
            <a:endParaRPr lang="es-419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C17442-DBCF-E45D-22D5-C79F8E08DE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PE" dirty="0"/>
              <a:t>La GDA involucra administrar todo el ciclo de vida de un activo</a:t>
            </a:r>
          </a:p>
          <a:p>
            <a:pPr marL="0" indent="0">
              <a:buNone/>
            </a:pPr>
            <a:r>
              <a:rPr lang="es-PE" dirty="0"/>
              <a:t>Mantenimiento tiene un papel clave en la etapa de operación y mantenimiento</a:t>
            </a:r>
          </a:p>
          <a:p>
            <a:pPr marL="0" indent="0">
              <a:buNone/>
            </a:pPr>
            <a:r>
              <a:rPr lang="es-PE" dirty="0"/>
              <a:t>Pero también tiene papel en:</a:t>
            </a:r>
          </a:p>
          <a:p>
            <a:r>
              <a:rPr lang="es-PE" dirty="0"/>
              <a:t>La etapa de diseño</a:t>
            </a:r>
          </a:p>
          <a:p>
            <a:r>
              <a:rPr lang="es-PE" dirty="0"/>
              <a:t>La etapa de construcción</a:t>
            </a:r>
          </a:p>
          <a:p>
            <a:r>
              <a:rPr lang="es-PE" dirty="0"/>
              <a:t>El </a:t>
            </a:r>
            <a:r>
              <a:rPr lang="es-PE" dirty="0" err="1"/>
              <a:t>comisionamiento</a:t>
            </a:r>
            <a:endParaRPr lang="es-PE" dirty="0"/>
          </a:p>
          <a:p>
            <a:pPr marL="0" indent="0">
              <a:buNone/>
            </a:pPr>
            <a:r>
              <a:rPr lang="es-PE" dirty="0"/>
              <a:t>Problemas en las etapas pre operativas llevan a tener problemas en las operaciones</a:t>
            </a:r>
          </a:p>
        </p:txBody>
      </p:sp>
    </p:spTree>
    <p:extLst>
      <p:ext uri="{BB962C8B-B14F-4D97-AF65-F5344CB8AC3E}">
        <p14:creationId xmlns:p14="http://schemas.microsoft.com/office/powerpoint/2010/main" val="3190270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85B91AC-5772-81FA-1F7E-CF497D5E8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434" y="468216"/>
            <a:ext cx="9319583" cy="615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5141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C25016-725A-4324-797C-86EE98110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El rol del Supervisor de Mantenimiento en la Organización</a:t>
            </a:r>
            <a:endParaRPr lang="es-419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53CA499-EE57-1FA6-4513-7853E10463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041833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BCDEBA-AE23-44E9-B45A-15AEB48A0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Organizaciones de Mantenimiento</a:t>
            </a:r>
            <a:endParaRPr lang="es-419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83196CC-48A6-4978-50F4-BACF07D022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El tamaño y las posiciones dentro de una organización dependen del tamaño de la empresa, tecnología, nivel de madurez del mantenimiento</a:t>
            </a:r>
          </a:p>
          <a:p>
            <a:r>
              <a:rPr lang="es-PE" dirty="0"/>
              <a:t>Algunas organizaciones requieren mas personal en el turno, mayores especialistas o un área dedicada para análisis de confiabilidad</a:t>
            </a:r>
          </a:p>
          <a:p>
            <a:r>
              <a:rPr lang="es-PE" dirty="0"/>
              <a:t>Algunas por el tamaño requieren tener las funciones dentro de una misma posición</a:t>
            </a:r>
          </a:p>
          <a:p>
            <a:pPr marL="0" indent="0">
              <a:buNone/>
            </a:pP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9348992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065838-7BE8-8370-E8AD-E0B11DFD0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Algunos organigramas</a:t>
            </a:r>
            <a:endParaRPr lang="es-419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4CF7C2A-D2F0-0AEC-E7AB-C10908DF06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419" dirty="0"/>
          </a:p>
        </p:txBody>
      </p:sp>
      <p:pic>
        <p:nvPicPr>
          <p:cNvPr id="4" name="Picture 2" descr="https://documents.lucidchart.com/documents/41e19539-3672-43e3-bbb7-ce1569d47664/pages/0_0?a=837&amp;x=11&amp;y=100&amp;w=858&amp;h=440&amp;store=1&amp;accept=image%2F*&amp;auth=LCA%202dc9800a231e40d20898c708b5e42c34a39fb9ea-ts%3D1555610765">
            <a:extLst>
              <a:ext uri="{FF2B5EF4-FFF2-40B4-BE49-F238E27FC236}">
                <a16:creationId xmlns:a16="http://schemas.microsoft.com/office/drawing/2014/main" id="{ABB4A562-EC8E-7137-5D47-2B05510083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00" y="1929800"/>
            <a:ext cx="5851421" cy="2998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documents.lucidchart.com/documents/41e19539-3672-43e3-bbb7-ce1569d47664/pages/0_0?a=1742&amp;x=188&amp;y=95&amp;w=704&amp;h=550&amp;store=1&amp;accept=image%2F*&amp;auth=LCA%20faae94ff7b15898cf86726fd83913bbfcd6b24b2-ts%3D1555610765">
            <a:extLst>
              <a:ext uri="{FF2B5EF4-FFF2-40B4-BE49-F238E27FC236}">
                <a16:creationId xmlns:a16="http://schemas.microsoft.com/office/drawing/2014/main" id="{B31AA78C-B069-6B2E-A6D8-ECACE8B9A8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2121" y="1825625"/>
            <a:ext cx="5029200" cy="393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0974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s://documents.lucidchart.com/documents/41e19539-3672-43e3-bbb7-ce1569d47664/pages/0_0?a=2940&amp;x=20&amp;y=8&amp;w=1320&amp;h=712&amp;store=1&amp;accept=image%2F*&amp;auth=LCA%20b971b06704ce57bc0987cd7f8e8fca742eb56e4a-ts%3D1555610765">
            <a:extLst>
              <a:ext uri="{FF2B5EF4-FFF2-40B4-BE49-F238E27FC236}">
                <a16:creationId xmlns:a16="http://schemas.microsoft.com/office/drawing/2014/main" id="{B018ED08-6571-1AEF-B307-23183B4A8A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9" t="6171" r="4924" b="6165"/>
          <a:stretch/>
        </p:blipFill>
        <p:spPr bwMode="auto">
          <a:xfrm>
            <a:off x="1838960" y="1503438"/>
            <a:ext cx="8514080" cy="447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5278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4DE7495C-F94C-BCCB-F67A-6252D70A3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El Rol del Supervisor</a:t>
            </a:r>
            <a:endParaRPr lang="es-419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7534BBC-CD37-FA1C-6730-77D86D291F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9729"/>
            <a:ext cx="10515600" cy="827102"/>
          </a:xfrm>
        </p:spPr>
        <p:txBody>
          <a:bodyPr>
            <a:normAutofit lnSpcReduction="10000"/>
          </a:bodyPr>
          <a:lstStyle/>
          <a:p>
            <a:r>
              <a:rPr lang="es-PE" dirty="0"/>
              <a:t>El supervisor de mantenimiento tiene un rol ligado a la ejecución del mantenimiento</a:t>
            </a:r>
          </a:p>
          <a:p>
            <a:pPr marL="0" indent="0">
              <a:buNone/>
            </a:pPr>
            <a:endParaRPr lang="es-419" dirty="0"/>
          </a:p>
        </p:txBody>
      </p:sp>
      <p:sp>
        <p:nvSpPr>
          <p:cNvPr id="9" name="Flecha: circular 8">
            <a:extLst>
              <a:ext uri="{FF2B5EF4-FFF2-40B4-BE49-F238E27FC236}">
                <a16:creationId xmlns:a16="http://schemas.microsoft.com/office/drawing/2014/main" id="{A481CD7E-CAB1-0892-29D5-8447D90F4A4B}"/>
              </a:ext>
            </a:extLst>
          </p:cNvPr>
          <p:cNvSpPr/>
          <p:nvPr/>
        </p:nvSpPr>
        <p:spPr>
          <a:xfrm>
            <a:off x="6351098" y="2930146"/>
            <a:ext cx="3403107" cy="3403107"/>
          </a:xfrm>
          <a:prstGeom prst="circularArrow">
            <a:avLst>
              <a:gd name="adj1" fmla="val 5544"/>
              <a:gd name="adj2" fmla="val 330680"/>
              <a:gd name="adj3" fmla="val 13767400"/>
              <a:gd name="adj4" fmla="val 17391155"/>
              <a:gd name="adj5" fmla="val 5757"/>
            </a:avLst>
          </a:prstGeom>
          <a:solidFill>
            <a:srgbClr val="00E4AA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z="-300000" prstMaterial="plastic"/>
        </p:spPr>
        <p:style>
          <a:lnRef idx="1">
            <a:schemeClr val="dk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" name="Forma libre: forma 9">
            <a:extLst>
              <a:ext uri="{FF2B5EF4-FFF2-40B4-BE49-F238E27FC236}">
                <a16:creationId xmlns:a16="http://schemas.microsoft.com/office/drawing/2014/main" id="{D79140F0-0C39-03AD-E0AB-BB2FD0BF7C6B}"/>
              </a:ext>
            </a:extLst>
          </p:cNvPr>
          <p:cNvSpPr/>
          <p:nvPr/>
        </p:nvSpPr>
        <p:spPr>
          <a:xfrm>
            <a:off x="7252948" y="2951861"/>
            <a:ext cx="1599406" cy="799703"/>
          </a:xfrm>
          <a:custGeom>
            <a:avLst/>
            <a:gdLst>
              <a:gd name="connsiteX0" fmla="*/ 0 w 1599406"/>
              <a:gd name="connsiteY0" fmla="*/ 133286 h 799703"/>
              <a:gd name="connsiteX1" fmla="*/ 133286 w 1599406"/>
              <a:gd name="connsiteY1" fmla="*/ 0 h 799703"/>
              <a:gd name="connsiteX2" fmla="*/ 1466120 w 1599406"/>
              <a:gd name="connsiteY2" fmla="*/ 0 h 799703"/>
              <a:gd name="connsiteX3" fmla="*/ 1599406 w 1599406"/>
              <a:gd name="connsiteY3" fmla="*/ 133286 h 799703"/>
              <a:gd name="connsiteX4" fmla="*/ 1599406 w 1599406"/>
              <a:gd name="connsiteY4" fmla="*/ 666417 h 799703"/>
              <a:gd name="connsiteX5" fmla="*/ 1466120 w 1599406"/>
              <a:gd name="connsiteY5" fmla="*/ 799703 h 799703"/>
              <a:gd name="connsiteX6" fmla="*/ 133286 w 1599406"/>
              <a:gd name="connsiteY6" fmla="*/ 799703 h 799703"/>
              <a:gd name="connsiteX7" fmla="*/ 0 w 1599406"/>
              <a:gd name="connsiteY7" fmla="*/ 666417 h 799703"/>
              <a:gd name="connsiteX8" fmla="*/ 0 w 1599406"/>
              <a:gd name="connsiteY8" fmla="*/ 133286 h 799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9406" h="799703">
                <a:moveTo>
                  <a:pt x="0" y="133286"/>
                </a:moveTo>
                <a:cubicBezTo>
                  <a:pt x="0" y="59674"/>
                  <a:pt x="59674" y="0"/>
                  <a:pt x="133286" y="0"/>
                </a:cubicBezTo>
                <a:lnTo>
                  <a:pt x="1466120" y="0"/>
                </a:lnTo>
                <a:cubicBezTo>
                  <a:pt x="1539732" y="0"/>
                  <a:pt x="1599406" y="59674"/>
                  <a:pt x="1599406" y="133286"/>
                </a:cubicBezTo>
                <a:lnTo>
                  <a:pt x="1599406" y="666417"/>
                </a:lnTo>
                <a:cubicBezTo>
                  <a:pt x="1599406" y="740029"/>
                  <a:pt x="1539732" y="799703"/>
                  <a:pt x="1466120" y="799703"/>
                </a:cubicBezTo>
                <a:lnTo>
                  <a:pt x="133286" y="799703"/>
                </a:lnTo>
                <a:cubicBezTo>
                  <a:pt x="59674" y="799703"/>
                  <a:pt x="0" y="740029"/>
                  <a:pt x="0" y="666417"/>
                </a:cubicBezTo>
                <a:lnTo>
                  <a:pt x="0" y="133286"/>
                </a:lnTo>
                <a:close/>
              </a:path>
            </a:pathLst>
          </a:custGeom>
          <a:solidFill>
            <a:srgbClr val="025D43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shade val="80000"/>
              <a:hueOff val="0"/>
              <a:satOff val="0"/>
              <a:lumOff val="0"/>
              <a:alphaOff val="0"/>
            </a:schemeClr>
          </a:fillRef>
          <a:effectRef idx="2">
            <a:schemeClr val="accent1">
              <a:shade val="8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5238" tIns="115238" rIns="115238" bIns="115238" numCol="1" spcCol="1270" anchor="ctr" anchorCtr="0">
            <a:noAutofit/>
          </a:bodyPr>
          <a:lstStyle/>
          <a:p>
            <a:pPr marL="0" lvl="0" indent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000" kern="1200" dirty="0"/>
              <a:t>Planificador</a:t>
            </a:r>
            <a:endParaRPr lang="es-419" sz="2000" kern="1200" dirty="0"/>
          </a:p>
        </p:txBody>
      </p:sp>
      <p:sp>
        <p:nvSpPr>
          <p:cNvPr id="11" name="Forma libre: forma 10">
            <a:extLst>
              <a:ext uri="{FF2B5EF4-FFF2-40B4-BE49-F238E27FC236}">
                <a16:creationId xmlns:a16="http://schemas.microsoft.com/office/drawing/2014/main" id="{C17BEE29-F992-1D8E-C1F3-98B9763E0DF8}"/>
              </a:ext>
            </a:extLst>
          </p:cNvPr>
          <p:cNvSpPr/>
          <p:nvPr/>
        </p:nvSpPr>
        <p:spPr>
          <a:xfrm>
            <a:off x="8633139" y="3954629"/>
            <a:ext cx="1599406" cy="799703"/>
          </a:xfrm>
          <a:custGeom>
            <a:avLst/>
            <a:gdLst>
              <a:gd name="connsiteX0" fmla="*/ 0 w 1599406"/>
              <a:gd name="connsiteY0" fmla="*/ 133286 h 799703"/>
              <a:gd name="connsiteX1" fmla="*/ 133286 w 1599406"/>
              <a:gd name="connsiteY1" fmla="*/ 0 h 799703"/>
              <a:gd name="connsiteX2" fmla="*/ 1466120 w 1599406"/>
              <a:gd name="connsiteY2" fmla="*/ 0 h 799703"/>
              <a:gd name="connsiteX3" fmla="*/ 1599406 w 1599406"/>
              <a:gd name="connsiteY3" fmla="*/ 133286 h 799703"/>
              <a:gd name="connsiteX4" fmla="*/ 1599406 w 1599406"/>
              <a:gd name="connsiteY4" fmla="*/ 666417 h 799703"/>
              <a:gd name="connsiteX5" fmla="*/ 1466120 w 1599406"/>
              <a:gd name="connsiteY5" fmla="*/ 799703 h 799703"/>
              <a:gd name="connsiteX6" fmla="*/ 133286 w 1599406"/>
              <a:gd name="connsiteY6" fmla="*/ 799703 h 799703"/>
              <a:gd name="connsiteX7" fmla="*/ 0 w 1599406"/>
              <a:gd name="connsiteY7" fmla="*/ 666417 h 799703"/>
              <a:gd name="connsiteX8" fmla="*/ 0 w 1599406"/>
              <a:gd name="connsiteY8" fmla="*/ 133286 h 799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9406" h="799703">
                <a:moveTo>
                  <a:pt x="0" y="133286"/>
                </a:moveTo>
                <a:cubicBezTo>
                  <a:pt x="0" y="59674"/>
                  <a:pt x="59674" y="0"/>
                  <a:pt x="133286" y="0"/>
                </a:cubicBezTo>
                <a:lnTo>
                  <a:pt x="1466120" y="0"/>
                </a:lnTo>
                <a:cubicBezTo>
                  <a:pt x="1539732" y="0"/>
                  <a:pt x="1599406" y="59674"/>
                  <a:pt x="1599406" y="133286"/>
                </a:cubicBezTo>
                <a:lnTo>
                  <a:pt x="1599406" y="666417"/>
                </a:lnTo>
                <a:cubicBezTo>
                  <a:pt x="1599406" y="740029"/>
                  <a:pt x="1539732" y="799703"/>
                  <a:pt x="1466120" y="799703"/>
                </a:cubicBezTo>
                <a:lnTo>
                  <a:pt x="133286" y="799703"/>
                </a:lnTo>
                <a:cubicBezTo>
                  <a:pt x="59674" y="799703"/>
                  <a:pt x="0" y="740029"/>
                  <a:pt x="0" y="666417"/>
                </a:cubicBezTo>
                <a:lnTo>
                  <a:pt x="0" y="133286"/>
                </a:lnTo>
                <a:close/>
              </a:path>
            </a:pathLst>
          </a:custGeom>
          <a:solidFill>
            <a:srgbClr val="01956F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shade val="80000"/>
              <a:hueOff val="67816"/>
              <a:satOff val="1294"/>
              <a:lumOff val="5714"/>
              <a:alphaOff val="0"/>
            </a:schemeClr>
          </a:fillRef>
          <a:effectRef idx="2">
            <a:schemeClr val="accent1">
              <a:shade val="80000"/>
              <a:hueOff val="67816"/>
              <a:satOff val="1294"/>
              <a:lumOff val="5714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5238" tIns="115238" rIns="115238" bIns="115238" numCol="1" spcCol="1270" anchor="ctr" anchorCtr="0">
            <a:noAutofit/>
          </a:bodyPr>
          <a:lstStyle/>
          <a:p>
            <a:pPr marL="0" lvl="0" indent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000" kern="1200" dirty="0"/>
              <a:t>Programador</a:t>
            </a:r>
            <a:endParaRPr lang="es-419" sz="2000" kern="1200" dirty="0"/>
          </a:p>
        </p:txBody>
      </p:sp>
      <p:sp>
        <p:nvSpPr>
          <p:cNvPr id="12" name="Forma libre: forma 11">
            <a:extLst>
              <a:ext uri="{FF2B5EF4-FFF2-40B4-BE49-F238E27FC236}">
                <a16:creationId xmlns:a16="http://schemas.microsoft.com/office/drawing/2014/main" id="{711E1DDB-ACAF-8621-ECDE-810B490D09CD}"/>
              </a:ext>
            </a:extLst>
          </p:cNvPr>
          <p:cNvSpPr/>
          <p:nvPr/>
        </p:nvSpPr>
        <p:spPr>
          <a:xfrm>
            <a:off x="8105953" y="5577140"/>
            <a:ext cx="1599406" cy="799703"/>
          </a:xfrm>
          <a:custGeom>
            <a:avLst/>
            <a:gdLst>
              <a:gd name="connsiteX0" fmla="*/ 0 w 1599406"/>
              <a:gd name="connsiteY0" fmla="*/ 133286 h 799703"/>
              <a:gd name="connsiteX1" fmla="*/ 133286 w 1599406"/>
              <a:gd name="connsiteY1" fmla="*/ 0 h 799703"/>
              <a:gd name="connsiteX2" fmla="*/ 1466120 w 1599406"/>
              <a:gd name="connsiteY2" fmla="*/ 0 h 799703"/>
              <a:gd name="connsiteX3" fmla="*/ 1599406 w 1599406"/>
              <a:gd name="connsiteY3" fmla="*/ 133286 h 799703"/>
              <a:gd name="connsiteX4" fmla="*/ 1599406 w 1599406"/>
              <a:gd name="connsiteY4" fmla="*/ 666417 h 799703"/>
              <a:gd name="connsiteX5" fmla="*/ 1466120 w 1599406"/>
              <a:gd name="connsiteY5" fmla="*/ 799703 h 799703"/>
              <a:gd name="connsiteX6" fmla="*/ 133286 w 1599406"/>
              <a:gd name="connsiteY6" fmla="*/ 799703 h 799703"/>
              <a:gd name="connsiteX7" fmla="*/ 0 w 1599406"/>
              <a:gd name="connsiteY7" fmla="*/ 666417 h 799703"/>
              <a:gd name="connsiteX8" fmla="*/ 0 w 1599406"/>
              <a:gd name="connsiteY8" fmla="*/ 133286 h 799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9406" h="799703">
                <a:moveTo>
                  <a:pt x="0" y="133286"/>
                </a:moveTo>
                <a:cubicBezTo>
                  <a:pt x="0" y="59674"/>
                  <a:pt x="59674" y="0"/>
                  <a:pt x="133286" y="0"/>
                </a:cubicBezTo>
                <a:lnTo>
                  <a:pt x="1466120" y="0"/>
                </a:lnTo>
                <a:cubicBezTo>
                  <a:pt x="1539732" y="0"/>
                  <a:pt x="1599406" y="59674"/>
                  <a:pt x="1599406" y="133286"/>
                </a:cubicBezTo>
                <a:lnTo>
                  <a:pt x="1599406" y="666417"/>
                </a:lnTo>
                <a:cubicBezTo>
                  <a:pt x="1599406" y="740029"/>
                  <a:pt x="1539732" y="799703"/>
                  <a:pt x="1466120" y="799703"/>
                </a:cubicBezTo>
                <a:lnTo>
                  <a:pt x="133286" y="799703"/>
                </a:lnTo>
                <a:cubicBezTo>
                  <a:pt x="59674" y="799703"/>
                  <a:pt x="0" y="740029"/>
                  <a:pt x="0" y="666417"/>
                </a:cubicBezTo>
                <a:lnTo>
                  <a:pt x="0" y="133286"/>
                </a:lnTo>
                <a:close/>
              </a:path>
            </a:pathLst>
          </a:custGeom>
          <a:solidFill>
            <a:srgbClr val="01956F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shade val="80000"/>
              <a:hueOff val="135632"/>
              <a:satOff val="2588"/>
              <a:lumOff val="11428"/>
              <a:alphaOff val="0"/>
            </a:schemeClr>
          </a:fillRef>
          <a:effectRef idx="2">
            <a:schemeClr val="accent1">
              <a:shade val="80000"/>
              <a:hueOff val="135632"/>
              <a:satOff val="2588"/>
              <a:lumOff val="11428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5238" tIns="115238" rIns="115238" bIns="115238" numCol="1" spcCol="1270" anchor="ctr" anchorCtr="0">
            <a:noAutofit/>
          </a:bodyPr>
          <a:lstStyle/>
          <a:p>
            <a:pPr marL="0" lvl="0" indent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000" kern="1200" dirty="0"/>
              <a:t>Supervisor</a:t>
            </a:r>
            <a:endParaRPr lang="es-419" sz="2000" kern="1200" dirty="0"/>
          </a:p>
        </p:txBody>
      </p:sp>
      <p:sp>
        <p:nvSpPr>
          <p:cNvPr id="13" name="Forma libre: forma 12">
            <a:extLst>
              <a:ext uri="{FF2B5EF4-FFF2-40B4-BE49-F238E27FC236}">
                <a16:creationId xmlns:a16="http://schemas.microsoft.com/office/drawing/2014/main" id="{32D7CE95-CE5F-B805-09BA-5B3C28739176}"/>
              </a:ext>
            </a:extLst>
          </p:cNvPr>
          <p:cNvSpPr/>
          <p:nvPr/>
        </p:nvSpPr>
        <p:spPr>
          <a:xfrm>
            <a:off x="6399944" y="5577140"/>
            <a:ext cx="1599406" cy="799703"/>
          </a:xfrm>
          <a:custGeom>
            <a:avLst/>
            <a:gdLst>
              <a:gd name="connsiteX0" fmla="*/ 0 w 1599406"/>
              <a:gd name="connsiteY0" fmla="*/ 133286 h 799703"/>
              <a:gd name="connsiteX1" fmla="*/ 133286 w 1599406"/>
              <a:gd name="connsiteY1" fmla="*/ 0 h 799703"/>
              <a:gd name="connsiteX2" fmla="*/ 1466120 w 1599406"/>
              <a:gd name="connsiteY2" fmla="*/ 0 h 799703"/>
              <a:gd name="connsiteX3" fmla="*/ 1599406 w 1599406"/>
              <a:gd name="connsiteY3" fmla="*/ 133286 h 799703"/>
              <a:gd name="connsiteX4" fmla="*/ 1599406 w 1599406"/>
              <a:gd name="connsiteY4" fmla="*/ 666417 h 799703"/>
              <a:gd name="connsiteX5" fmla="*/ 1466120 w 1599406"/>
              <a:gd name="connsiteY5" fmla="*/ 799703 h 799703"/>
              <a:gd name="connsiteX6" fmla="*/ 133286 w 1599406"/>
              <a:gd name="connsiteY6" fmla="*/ 799703 h 799703"/>
              <a:gd name="connsiteX7" fmla="*/ 0 w 1599406"/>
              <a:gd name="connsiteY7" fmla="*/ 666417 h 799703"/>
              <a:gd name="connsiteX8" fmla="*/ 0 w 1599406"/>
              <a:gd name="connsiteY8" fmla="*/ 133286 h 799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9406" h="799703">
                <a:moveTo>
                  <a:pt x="0" y="133286"/>
                </a:moveTo>
                <a:cubicBezTo>
                  <a:pt x="0" y="59674"/>
                  <a:pt x="59674" y="0"/>
                  <a:pt x="133286" y="0"/>
                </a:cubicBezTo>
                <a:lnTo>
                  <a:pt x="1466120" y="0"/>
                </a:lnTo>
                <a:cubicBezTo>
                  <a:pt x="1539732" y="0"/>
                  <a:pt x="1599406" y="59674"/>
                  <a:pt x="1599406" y="133286"/>
                </a:cubicBezTo>
                <a:lnTo>
                  <a:pt x="1599406" y="666417"/>
                </a:lnTo>
                <a:cubicBezTo>
                  <a:pt x="1599406" y="740029"/>
                  <a:pt x="1539732" y="799703"/>
                  <a:pt x="1466120" y="799703"/>
                </a:cubicBezTo>
                <a:lnTo>
                  <a:pt x="133286" y="799703"/>
                </a:lnTo>
                <a:cubicBezTo>
                  <a:pt x="59674" y="799703"/>
                  <a:pt x="0" y="740029"/>
                  <a:pt x="0" y="666417"/>
                </a:cubicBezTo>
                <a:lnTo>
                  <a:pt x="0" y="133286"/>
                </a:lnTo>
                <a:close/>
              </a:path>
            </a:pathLst>
          </a:custGeom>
          <a:solidFill>
            <a:srgbClr val="00E4AA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shade val="80000"/>
              <a:hueOff val="203448"/>
              <a:satOff val="3881"/>
              <a:lumOff val="17141"/>
              <a:alphaOff val="0"/>
            </a:schemeClr>
          </a:fillRef>
          <a:effectRef idx="2">
            <a:schemeClr val="accent1">
              <a:shade val="80000"/>
              <a:hueOff val="203448"/>
              <a:satOff val="3881"/>
              <a:lumOff val="17141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5238" tIns="115238" rIns="115238" bIns="115238" numCol="1" spcCol="1270" anchor="ctr" anchorCtr="0">
            <a:noAutofit/>
          </a:bodyPr>
          <a:lstStyle/>
          <a:p>
            <a:pPr marL="0" lvl="0" indent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000" kern="1200" dirty="0"/>
              <a:t>Técnicos</a:t>
            </a:r>
            <a:endParaRPr lang="es-419" sz="2000" kern="1200" dirty="0"/>
          </a:p>
        </p:txBody>
      </p:sp>
      <p:sp>
        <p:nvSpPr>
          <p:cNvPr id="14" name="Forma libre: forma 13">
            <a:extLst>
              <a:ext uri="{FF2B5EF4-FFF2-40B4-BE49-F238E27FC236}">
                <a16:creationId xmlns:a16="http://schemas.microsoft.com/office/drawing/2014/main" id="{76821B6E-34D9-6723-3878-93CA0852FCDC}"/>
              </a:ext>
            </a:extLst>
          </p:cNvPr>
          <p:cNvSpPr/>
          <p:nvPr/>
        </p:nvSpPr>
        <p:spPr>
          <a:xfrm>
            <a:off x="5872758" y="3954629"/>
            <a:ext cx="1599406" cy="799703"/>
          </a:xfrm>
          <a:custGeom>
            <a:avLst/>
            <a:gdLst>
              <a:gd name="connsiteX0" fmla="*/ 0 w 1599406"/>
              <a:gd name="connsiteY0" fmla="*/ 133286 h 799703"/>
              <a:gd name="connsiteX1" fmla="*/ 133286 w 1599406"/>
              <a:gd name="connsiteY1" fmla="*/ 0 h 799703"/>
              <a:gd name="connsiteX2" fmla="*/ 1466120 w 1599406"/>
              <a:gd name="connsiteY2" fmla="*/ 0 h 799703"/>
              <a:gd name="connsiteX3" fmla="*/ 1599406 w 1599406"/>
              <a:gd name="connsiteY3" fmla="*/ 133286 h 799703"/>
              <a:gd name="connsiteX4" fmla="*/ 1599406 w 1599406"/>
              <a:gd name="connsiteY4" fmla="*/ 666417 h 799703"/>
              <a:gd name="connsiteX5" fmla="*/ 1466120 w 1599406"/>
              <a:gd name="connsiteY5" fmla="*/ 799703 h 799703"/>
              <a:gd name="connsiteX6" fmla="*/ 133286 w 1599406"/>
              <a:gd name="connsiteY6" fmla="*/ 799703 h 799703"/>
              <a:gd name="connsiteX7" fmla="*/ 0 w 1599406"/>
              <a:gd name="connsiteY7" fmla="*/ 666417 h 799703"/>
              <a:gd name="connsiteX8" fmla="*/ 0 w 1599406"/>
              <a:gd name="connsiteY8" fmla="*/ 133286 h 799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9406" h="799703">
                <a:moveTo>
                  <a:pt x="0" y="133286"/>
                </a:moveTo>
                <a:cubicBezTo>
                  <a:pt x="0" y="59674"/>
                  <a:pt x="59674" y="0"/>
                  <a:pt x="133286" y="0"/>
                </a:cubicBezTo>
                <a:lnTo>
                  <a:pt x="1466120" y="0"/>
                </a:lnTo>
                <a:cubicBezTo>
                  <a:pt x="1539732" y="0"/>
                  <a:pt x="1599406" y="59674"/>
                  <a:pt x="1599406" y="133286"/>
                </a:cubicBezTo>
                <a:lnTo>
                  <a:pt x="1599406" y="666417"/>
                </a:lnTo>
                <a:cubicBezTo>
                  <a:pt x="1599406" y="740029"/>
                  <a:pt x="1539732" y="799703"/>
                  <a:pt x="1466120" y="799703"/>
                </a:cubicBezTo>
                <a:lnTo>
                  <a:pt x="133286" y="799703"/>
                </a:lnTo>
                <a:cubicBezTo>
                  <a:pt x="59674" y="799703"/>
                  <a:pt x="0" y="740029"/>
                  <a:pt x="0" y="666417"/>
                </a:cubicBezTo>
                <a:lnTo>
                  <a:pt x="0" y="133286"/>
                </a:lnTo>
                <a:close/>
              </a:path>
            </a:pathLst>
          </a:custGeom>
          <a:solidFill>
            <a:srgbClr val="01956F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shade val="80000"/>
              <a:hueOff val="271263"/>
              <a:satOff val="5175"/>
              <a:lumOff val="22855"/>
              <a:alphaOff val="0"/>
            </a:schemeClr>
          </a:fillRef>
          <a:effectRef idx="2">
            <a:schemeClr val="accent1">
              <a:shade val="80000"/>
              <a:hueOff val="271263"/>
              <a:satOff val="5175"/>
              <a:lumOff val="22855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5238" tIns="115238" rIns="115238" bIns="115238" numCol="1" spcCol="1270" anchor="ctr" anchorCtr="0">
            <a:noAutofit/>
          </a:bodyPr>
          <a:lstStyle/>
          <a:p>
            <a:pPr marL="0" lvl="0" indent="0"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000" kern="1200" dirty="0"/>
              <a:t>Supervisor</a:t>
            </a:r>
            <a:endParaRPr lang="es-419" sz="2000" kern="1200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4BD8C6D6-0A4F-A699-64D6-1803023B406A}"/>
              </a:ext>
            </a:extLst>
          </p:cNvPr>
          <p:cNvSpPr/>
          <p:nvPr/>
        </p:nvSpPr>
        <p:spPr>
          <a:xfrm>
            <a:off x="1437633" y="2802632"/>
            <a:ext cx="3116197" cy="799703"/>
          </a:xfrm>
          <a:prstGeom prst="rect">
            <a:avLst/>
          </a:prstGeom>
          <a:solidFill>
            <a:srgbClr val="01956F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Plan de Mantenimiento</a:t>
            </a:r>
            <a:endParaRPr lang="es-419" dirty="0"/>
          </a:p>
        </p:txBody>
      </p:sp>
      <p:sp>
        <p:nvSpPr>
          <p:cNvPr id="16" name="Flecha: a la derecha 15">
            <a:extLst>
              <a:ext uri="{FF2B5EF4-FFF2-40B4-BE49-F238E27FC236}">
                <a16:creationId xmlns:a16="http://schemas.microsoft.com/office/drawing/2014/main" id="{2EC57DA8-5EF2-42C9-29B2-63142DBD933F}"/>
              </a:ext>
            </a:extLst>
          </p:cNvPr>
          <p:cNvSpPr/>
          <p:nvPr/>
        </p:nvSpPr>
        <p:spPr>
          <a:xfrm>
            <a:off x="4751502" y="2975969"/>
            <a:ext cx="1758979" cy="453031"/>
          </a:xfrm>
          <a:prstGeom prst="rightArrow">
            <a:avLst/>
          </a:prstGeom>
          <a:solidFill>
            <a:srgbClr val="025D4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6061939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43EEAB-55AE-2A67-327C-E84679D32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PE" dirty="0"/>
              <a:t>Características del Supervisor:</a:t>
            </a:r>
          </a:p>
          <a:p>
            <a:r>
              <a:rPr lang="es-PE" dirty="0"/>
              <a:t>Es el responsable de la ejecución y la calidad del trabajo</a:t>
            </a:r>
          </a:p>
          <a:p>
            <a:r>
              <a:rPr lang="es-PE" dirty="0"/>
              <a:t>Debe conocer las habilidades de los técnicos</a:t>
            </a:r>
          </a:p>
          <a:p>
            <a:r>
              <a:rPr lang="es-PE" dirty="0"/>
              <a:t>Debe conocer cómo se realizan los trabajos</a:t>
            </a:r>
          </a:p>
          <a:p>
            <a:r>
              <a:rPr lang="es-PE" dirty="0"/>
              <a:t>Sistemático y detallista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9086938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E28E5E-57FC-81BC-36FB-02DFD326F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Funciones del Supervisor de Mantenimiento</a:t>
            </a:r>
            <a:endParaRPr lang="es-419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FE96743-C778-8AF3-B4A9-798C384044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694066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1904948" y="2423937"/>
            <a:ext cx="6341801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66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Supervisión de</a:t>
            </a:r>
          </a:p>
          <a:p>
            <a:pPr algn="ctr"/>
            <a:r>
              <a:rPr lang="es-ES" sz="6600" dirty="0">
                <a:solidFill>
                  <a:schemeClr val="bg1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Mantenimiento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1726249" y="1401509"/>
            <a:ext cx="3811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CURSO DE ESPECIALIZACION</a:t>
            </a:r>
          </a:p>
        </p:txBody>
      </p:sp>
    </p:spTree>
    <p:extLst>
      <p:ext uri="{BB962C8B-B14F-4D97-AF65-F5344CB8AC3E}">
        <p14:creationId xmlns:p14="http://schemas.microsoft.com/office/powerpoint/2010/main" val="1825619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D11F3C4-9E20-BCF0-A4D1-7436245F8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Funciones del supervisor</a:t>
            </a:r>
            <a:endParaRPr lang="es-419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A893C0B6-7DEC-DDA7-C32F-78060986B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PE" dirty="0"/>
              <a:t>Económicas:</a:t>
            </a:r>
          </a:p>
          <a:p>
            <a:r>
              <a:rPr lang="es-PE" dirty="0"/>
              <a:t>Elaboración del presupuesto con el jefe de mantenimiento</a:t>
            </a:r>
          </a:p>
          <a:p>
            <a:r>
              <a:rPr lang="es-PE" dirty="0"/>
              <a:t>Control de los costos de: servicios internos, contratados y materiales</a:t>
            </a:r>
          </a:p>
          <a:p>
            <a:r>
              <a:rPr lang="es-PE" dirty="0"/>
              <a:t>Control de la ejecución de los trabajos</a:t>
            </a:r>
          </a:p>
          <a:p>
            <a:pPr marL="0" indent="0">
              <a:buNone/>
            </a:pPr>
            <a:endParaRPr lang="es-PE" dirty="0"/>
          </a:p>
          <a:p>
            <a:pPr marL="0" indent="0">
              <a:buNone/>
            </a:pPr>
            <a:r>
              <a:rPr lang="es-PE" dirty="0"/>
              <a:t>Clientes:</a:t>
            </a:r>
          </a:p>
          <a:p>
            <a:r>
              <a:rPr lang="es-PE" dirty="0"/>
              <a:t>Asegurar la disponibilidad de los activos</a:t>
            </a:r>
          </a:p>
          <a:p>
            <a:r>
              <a:rPr lang="es-PE" dirty="0"/>
              <a:t>Asegurar el cumplimiento de la programación y calidad del trabajo</a:t>
            </a:r>
          </a:p>
        </p:txBody>
      </p:sp>
    </p:spTree>
    <p:extLst>
      <p:ext uri="{BB962C8B-B14F-4D97-AF65-F5344CB8AC3E}">
        <p14:creationId xmlns:p14="http://schemas.microsoft.com/office/powerpoint/2010/main" val="4769867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D11F3C4-9E20-BCF0-A4D1-7436245F8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Funciones del supervisor</a:t>
            </a:r>
            <a:endParaRPr lang="es-419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A893C0B6-7DEC-DDA7-C32F-78060986B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PE" dirty="0"/>
              <a:t>Proceso:</a:t>
            </a:r>
          </a:p>
          <a:p>
            <a:r>
              <a:rPr lang="es-PE" dirty="0"/>
              <a:t>Evaluación de riesgos y control del personal</a:t>
            </a:r>
          </a:p>
          <a:p>
            <a:r>
              <a:rPr lang="es-PE" dirty="0"/>
              <a:t>Análisis de planes de trabajo</a:t>
            </a:r>
          </a:p>
          <a:p>
            <a:r>
              <a:rPr lang="es-PE" dirty="0"/>
              <a:t>Revisión de análisis de trabajo seguro y otros permisos</a:t>
            </a:r>
          </a:p>
          <a:p>
            <a:r>
              <a:rPr lang="es-PE" dirty="0"/>
              <a:t>Asegurar la cultura de seguridad en el personal y terceros</a:t>
            </a:r>
          </a:p>
          <a:p>
            <a:r>
              <a:rPr lang="es-PE" dirty="0"/>
              <a:t>Implementación de las estrategias de mantenimiento de la compañía</a:t>
            </a:r>
          </a:p>
          <a:p>
            <a:r>
              <a:rPr lang="es-PE" dirty="0"/>
              <a:t>Identificación de oportunidades de mejora</a:t>
            </a:r>
          </a:p>
          <a:p>
            <a:r>
              <a:rPr lang="es-PE" dirty="0"/>
              <a:t>Optimización de ejecución de planes</a:t>
            </a:r>
          </a:p>
        </p:txBody>
      </p:sp>
    </p:spTree>
    <p:extLst>
      <p:ext uri="{BB962C8B-B14F-4D97-AF65-F5344CB8AC3E}">
        <p14:creationId xmlns:p14="http://schemas.microsoft.com/office/powerpoint/2010/main" val="14373506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D11F3C4-9E20-BCF0-A4D1-7436245F8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Funciones del supervisor</a:t>
            </a:r>
            <a:endParaRPr lang="es-419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A893C0B6-7DEC-DDA7-C32F-78060986B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s-PE" dirty="0"/>
              <a:t>Proceso:</a:t>
            </a:r>
          </a:p>
          <a:p>
            <a:r>
              <a:rPr lang="es-PE" dirty="0"/>
              <a:t>Recopilación de información sobre las tareas</a:t>
            </a:r>
          </a:p>
          <a:p>
            <a:r>
              <a:rPr lang="es-PE" dirty="0"/>
              <a:t>Designación de personal a las tareas de acuerdo a la experiencia</a:t>
            </a:r>
          </a:p>
          <a:p>
            <a:r>
              <a:rPr lang="es-PE" dirty="0"/>
              <a:t>Instrucción al personal a cargo</a:t>
            </a:r>
          </a:p>
          <a:p>
            <a:r>
              <a:rPr lang="es-PE" dirty="0"/>
              <a:t>Análisis de fallas y anomalías</a:t>
            </a:r>
          </a:p>
          <a:p>
            <a:pPr marL="0" indent="0">
              <a:buNone/>
            </a:pPr>
            <a:r>
              <a:rPr lang="es-PE" dirty="0"/>
              <a:t>Personal:</a:t>
            </a:r>
          </a:p>
          <a:p>
            <a:r>
              <a:rPr lang="es-PE" dirty="0"/>
              <a:t>Dirección y motivación del personal a cargo</a:t>
            </a:r>
          </a:p>
          <a:p>
            <a:r>
              <a:rPr lang="es-PE" dirty="0"/>
              <a:t>Selección del personal nuevo</a:t>
            </a:r>
          </a:p>
          <a:p>
            <a:r>
              <a:rPr lang="es-PE" dirty="0"/>
              <a:t>Evaluación y desarrollo del personal</a:t>
            </a:r>
          </a:p>
          <a:p>
            <a:pPr marL="0" indent="0">
              <a:buNone/>
            </a:pP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41240827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0F2183-FE22-0A2A-486C-CE56405E6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Habilidades requeridas de un Supervisor de Mantenimiento</a:t>
            </a:r>
            <a:endParaRPr lang="es-419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3D64B9-533B-1BAD-1313-BB401DDA34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9395994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78B176A-7772-1947-F7DA-A78B52664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UN EN 15628</a:t>
            </a:r>
            <a:endParaRPr lang="es-419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44099514-CE44-28F7-664D-3F7F22F452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PE" dirty="0"/>
              <a:t>Norma Europea – Cualificación del Personal de Mantenimiento</a:t>
            </a:r>
          </a:p>
          <a:p>
            <a:r>
              <a:rPr lang="es-PE" dirty="0"/>
              <a:t>Especifica las competencias y conocimientos que deben de tener los equipos de mantenimiento</a:t>
            </a:r>
          </a:p>
          <a:p>
            <a:r>
              <a:rPr lang="es-PE" dirty="0"/>
              <a:t>Competencia: Capacidad probada de uso de conocimiento, destrezas y habilidades sociales, personales y/o metodológicas en situaciones de estudio y trabajo y en el desarrollo personal y profesional</a:t>
            </a:r>
          </a:p>
          <a:p>
            <a:r>
              <a:rPr lang="es-PE" dirty="0"/>
              <a:t>Conocimiento: Resultado de la asimilación de información a través del aprendizaje</a:t>
            </a:r>
          </a:p>
          <a:p>
            <a:r>
              <a:rPr lang="es-PE" dirty="0"/>
              <a:t>Destrezas: Capacidad de aplicar el conocimiento y utilizar el </a:t>
            </a:r>
            <a:r>
              <a:rPr lang="es-PE" dirty="0" err="1"/>
              <a:t>know</a:t>
            </a:r>
            <a:r>
              <a:rPr lang="es-PE" dirty="0"/>
              <a:t> </a:t>
            </a:r>
            <a:r>
              <a:rPr lang="es-PE" dirty="0" err="1"/>
              <a:t>how</a:t>
            </a:r>
            <a:r>
              <a:rPr lang="es-PE" dirty="0"/>
              <a:t> para completar tareas y resolver problemas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7291082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B22173-983E-DD25-42AC-72F527D1C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Competencias del supervisor</a:t>
            </a:r>
            <a:endParaRPr lang="es-419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D05B552-9D77-E5A2-B9F5-90F5F7AACF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s-PE" dirty="0"/>
              <a:t>Asegurar la implementación de las estrategias y políticas de mantenimiento</a:t>
            </a:r>
          </a:p>
          <a:p>
            <a:pPr marL="514350" indent="-514350">
              <a:buFont typeface="+mj-lt"/>
              <a:buAutoNum type="arabicPeriod"/>
            </a:pPr>
            <a:r>
              <a:rPr lang="es-PE" dirty="0"/>
              <a:t>Planificar las tareas de mantenimiento dentro de su área de responsabilidad, definiendo y organizando los recursos necesarios</a:t>
            </a:r>
          </a:p>
          <a:p>
            <a:pPr marL="514350" indent="-514350">
              <a:buFont typeface="+mj-lt"/>
              <a:buAutoNum type="arabicPeriod"/>
            </a:pPr>
            <a:r>
              <a:rPr lang="es-PE" dirty="0"/>
              <a:t>Organizar, gestionar y desarrollar los recursos de mantenimiento: personal, materiales y equipos</a:t>
            </a:r>
          </a:p>
          <a:p>
            <a:pPr marL="514350" indent="-514350">
              <a:buFont typeface="+mj-lt"/>
              <a:buAutoNum type="arabicPeriod"/>
            </a:pPr>
            <a:r>
              <a:rPr lang="es-PE" dirty="0"/>
              <a:t>Asegurar el cumplimiento de las regulaciones y procedimientos relacionados a HSE</a:t>
            </a:r>
          </a:p>
          <a:p>
            <a:pPr marL="514350" indent="-514350">
              <a:buFont typeface="+mj-lt"/>
              <a:buAutoNum type="arabicPeriod"/>
            </a:pPr>
            <a:r>
              <a:rPr lang="es-PE" dirty="0"/>
              <a:t>Asegurar la eficiencia y efectividad económica y técnica de las tareas de mantenimiento basadas en el estado actual de la tecnología</a:t>
            </a:r>
          </a:p>
          <a:p>
            <a:pPr marL="514350" indent="-514350">
              <a:buFont typeface="+mj-lt"/>
              <a:buAutoNum type="arabicPeriod"/>
            </a:pPr>
            <a:r>
              <a:rPr lang="es-PE" dirty="0"/>
              <a:t>Participar en los aspectos técnicos de los procesos de compra y contratación y administrar el desempeño de los contratistas</a:t>
            </a:r>
          </a:p>
          <a:p>
            <a:pPr marL="514350" indent="-514350">
              <a:buFont typeface="+mj-lt"/>
              <a:buAutoNum type="arabicPeriod"/>
            </a:pPr>
            <a:r>
              <a:rPr lang="es-PE" dirty="0"/>
              <a:t>Comunicarse con todas las áreas involucradas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4449339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D5B9FC-1DB0-ABD3-4086-15057AC3CC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442" y="1253331"/>
            <a:ext cx="10515600" cy="4351338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buNone/>
            </a:pPr>
            <a:r>
              <a:rPr lang="es-419" sz="2500" dirty="0"/>
              <a:t>B1 Asegurar la implementación de las estrategias y políticas de mantenimiento</a:t>
            </a:r>
          </a:p>
          <a:p>
            <a:pPr marL="457200" indent="-457200">
              <a:buFont typeface="+mj-lt"/>
              <a:buAutoNum type="alphaLcParenR"/>
            </a:pPr>
            <a:r>
              <a:rPr lang="es-ES" sz="2300" dirty="0"/>
              <a:t>contribuir al desarrollo del presupuesto de mantenimiento de acuerdo a los </a:t>
            </a:r>
            <a:r>
              <a:rPr lang="es-419" sz="2300" dirty="0"/>
              <a:t>objetivos empresariales;</a:t>
            </a:r>
          </a:p>
          <a:p>
            <a:pPr marL="457200" indent="-457200">
              <a:buFont typeface="+mj-lt"/>
              <a:buAutoNum type="alphaLcParenR"/>
            </a:pPr>
            <a:r>
              <a:rPr lang="es-ES" sz="2300" dirty="0"/>
              <a:t>cooperar en el desarrollo de planes de </a:t>
            </a:r>
            <a:r>
              <a:rPr lang="es-419" sz="2300" dirty="0"/>
              <a:t>mantenimiento anuales y permanentes;</a:t>
            </a:r>
          </a:p>
          <a:p>
            <a:pPr marL="457200" indent="-457200">
              <a:buFont typeface="+mj-lt"/>
              <a:buAutoNum type="alphaLcParenR"/>
            </a:pPr>
            <a:r>
              <a:rPr lang="es-ES" sz="2300" dirty="0"/>
              <a:t>definir criterios, métodos y frecuencia de </a:t>
            </a:r>
            <a:r>
              <a:rPr lang="es-419" sz="2300" dirty="0"/>
              <a:t>tareas de mantenimiento;</a:t>
            </a:r>
          </a:p>
          <a:p>
            <a:pPr marL="457200" indent="-457200">
              <a:buFont typeface="+mj-lt"/>
              <a:buAutoNum type="alphaLcParenR"/>
            </a:pPr>
            <a:r>
              <a:rPr lang="es-ES" sz="2300" dirty="0"/>
              <a:t>proporcionar dentro de su área de </a:t>
            </a:r>
            <a:r>
              <a:rPr lang="es-419" sz="2300" dirty="0"/>
              <a:t>responsabilidad, la información necesaria </a:t>
            </a:r>
            <a:r>
              <a:rPr lang="es-ES" sz="2300" dirty="0"/>
              <a:t>para el gerente de mantenimiento para la definición de propuestas de inversión relativas a activos de acuerdo a su estatus;</a:t>
            </a:r>
          </a:p>
          <a:p>
            <a:pPr marL="457200" indent="-457200">
              <a:buFont typeface="+mj-lt"/>
              <a:buAutoNum type="alphaLcParenR"/>
            </a:pPr>
            <a:r>
              <a:rPr lang="es-ES" sz="2300" dirty="0"/>
              <a:t>controlar el coste, progreso y calidad de </a:t>
            </a:r>
            <a:r>
              <a:rPr lang="es-419" sz="2300" dirty="0"/>
              <a:t>los servicios;</a:t>
            </a:r>
          </a:p>
          <a:p>
            <a:pPr marL="457200" indent="-457200">
              <a:buFont typeface="+mj-lt"/>
              <a:buAutoNum type="alphaLcParenR"/>
            </a:pPr>
            <a:r>
              <a:rPr lang="es-ES" sz="2300" dirty="0"/>
              <a:t>proporcionar los indicadores clave de desempeño de los procesos de </a:t>
            </a:r>
            <a:r>
              <a:rPr lang="es-419" sz="2300" dirty="0"/>
              <a:t>mantenimiento;</a:t>
            </a:r>
          </a:p>
          <a:p>
            <a:pPr marL="457200" indent="-457200">
              <a:buFont typeface="+mj-lt"/>
              <a:buAutoNum type="alphaLcParenR"/>
            </a:pPr>
            <a:r>
              <a:rPr lang="es-ES" sz="2300" dirty="0"/>
              <a:t>desarrollar y proponer los conceptos de </a:t>
            </a:r>
            <a:r>
              <a:rPr lang="es-419" sz="2300" dirty="0"/>
              <a:t>internalización/externalización para cumplir la estrategia de mantenimiento.</a:t>
            </a:r>
          </a:p>
        </p:txBody>
      </p:sp>
    </p:spTree>
    <p:extLst>
      <p:ext uri="{BB962C8B-B14F-4D97-AF65-F5344CB8AC3E}">
        <p14:creationId xmlns:p14="http://schemas.microsoft.com/office/powerpoint/2010/main" val="7868268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E28AEA-9FF9-372F-6678-61C3BCD24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65" y="249073"/>
            <a:ext cx="10515600" cy="435133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s-419" b="0" i="0" u="none" strike="noStrike" baseline="0" dirty="0"/>
              <a:t>B2 Planear las tareas de mantenimiento dentro de su área de responsabilidad, definiendo y organizando los recursos necesarios</a:t>
            </a:r>
          </a:p>
          <a:p>
            <a:pPr marL="342900" indent="-342900" algn="l">
              <a:buFont typeface="+mj-lt"/>
              <a:buAutoNum type="alphaLcParenR"/>
            </a:pPr>
            <a:r>
              <a:rPr lang="es-ES" sz="2300" b="0" i="0" u="none" strike="noStrike" baseline="0" dirty="0"/>
              <a:t>negociar el programa de trabajos de </a:t>
            </a:r>
            <a:r>
              <a:rPr lang="es-419" sz="2300" b="0" i="0" u="none" strike="noStrike" baseline="0" dirty="0"/>
              <a:t>mantenimiento requerido con el </a:t>
            </a:r>
            <a:r>
              <a:rPr lang="es-ES" sz="2300" b="0" i="0" u="none" strike="noStrike" baseline="0" dirty="0"/>
              <a:t>propietario/gerente de la explotación de los activos físicos; </a:t>
            </a:r>
          </a:p>
          <a:p>
            <a:pPr marL="342900" indent="-342900" algn="l">
              <a:buFont typeface="+mj-lt"/>
              <a:buAutoNum type="alphaLcParenR"/>
            </a:pPr>
            <a:r>
              <a:rPr lang="es-ES" sz="2300" b="0" i="0" u="none" strike="noStrike" baseline="0" dirty="0"/>
              <a:t>definir los planes organizativos para la ejecución de las </a:t>
            </a:r>
            <a:r>
              <a:rPr lang="es-419" sz="2300" b="0" i="0" u="none" strike="noStrike" baseline="0" dirty="0"/>
              <a:t>tareas de mantenimiento; </a:t>
            </a:r>
          </a:p>
          <a:p>
            <a:pPr marL="342900" indent="-342900" algn="l">
              <a:buFont typeface="+mj-lt"/>
              <a:buAutoNum type="alphaLcParenR"/>
            </a:pPr>
            <a:r>
              <a:rPr lang="es-ES" sz="2300" b="0" i="0" u="none" strike="noStrike" baseline="0" dirty="0"/>
              <a:t>planificar las tareas de mantenimiento incluidas bajo su área de responsabilidad, definir los recursos necesarios y controlar la organización y el reporte de las tareas;</a:t>
            </a:r>
          </a:p>
          <a:p>
            <a:pPr marL="342900" indent="-342900" algn="l">
              <a:buFont typeface="+mj-lt"/>
              <a:buAutoNum type="alphaLcParenR"/>
            </a:pPr>
            <a:r>
              <a:rPr lang="es-ES" sz="2300" b="0" i="0" u="none" strike="noStrike" baseline="0" dirty="0"/>
              <a:t>coordinar los trabajos de mantenimiento realizados por el personal de </a:t>
            </a:r>
            <a:r>
              <a:rPr lang="es-419" sz="2300" b="0" i="0" u="none" strike="noStrike" baseline="0" dirty="0"/>
              <a:t>mantenimiento o contratistas, asegurando </a:t>
            </a:r>
            <a:r>
              <a:rPr lang="es-ES" sz="2300" b="0" i="0" u="none" strike="noStrike" baseline="0" dirty="0"/>
              <a:t>la eficacia y eficiencia de la ejecución y verificando la correcta funcionabilidad de los activos realizando una entrega formal junto con el propietario/gerente de la explotación de los activos físicos al final del trabajo, antes de </a:t>
            </a:r>
            <a:r>
              <a:rPr lang="es-ES" sz="2300" b="0" i="0" u="none" strike="noStrike" baseline="0" dirty="0" err="1"/>
              <a:t>de</a:t>
            </a:r>
            <a:r>
              <a:rPr lang="es-ES" sz="2300" b="0" i="0" u="none" strike="noStrike" baseline="0" dirty="0"/>
              <a:t> su uso;</a:t>
            </a:r>
          </a:p>
          <a:p>
            <a:pPr marL="342900" indent="-342900" algn="l">
              <a:buFont typeface="+mj-lt"/>
              <a:buAutoNum type="alphaLcParenR"/>
            </a:pPr>
            <a:r>
              <a:rPr lang="es-ES" sz="2300" b="0" i="0" u="none" strike="noStrike" baseline="0" dirty="0"/>
              <a:t>proporcionar la información necesaria a los empleados para realizar los trabajos </a:t>
            </a:r>
            <a:r>
              <a:rPr lang="es-419" sz="2300" b="0" i="0" u="none" strike="noStrike" baseline="0" dirty="0"/>
              <a:t>asignados;</a:t>
            </a:r>
          </a:p>
          <a:p>
            <a:pPr marL="342900" indent="-342900" algn="l">
              <a:buFont typeface="+mj-lt"/>
              <a:buAutoNum type="alphaLcParenR"/>
            </a:pPr>
            <a:r>
              <a:rPr lang="es-ES" sz="2300" b="0" i="0" u="none" strike="noStrike" baseline="0" dirty="0"/>
              <a:t>optimizar el uso de recursos humanos y </a:t>
            </a:r>
            <a:r>
              <a:rPr lang="es-419" sz="2300" b="0" i="0" u="none" strike="noStrike" baseline="0" dirty="0"/>
              <a:t>técnicos; </a:t>
            </a:r>
          </a:p>
          <a:p>
            <a:pPr marL="342900" indent="-342900" algn="l">
              <a:buFont typeface="+mj-lt"/>
              <a:buAutoNum type="alphaLcParenR"/>
            </a:pPr>
            <a:r>
              <a:rPr lang="es-ES" sz="2300" b="0" i="0" u="none" strike="noStrike" baseline="0" dirty="0"/>
              <a:t>proporcionar liderazgo del proyecto.</a:t>
            </a:r>
            <a:endParaRPr lang="es-419" sz="2300" dirty="0"/>
          </a:p>
        </p:txBody>
      </p:sp>
    </p:spTree>
    <p:extLst>
      <p:ext uri="{BB962C8B-B14F-4D97-AF65-F5344CB8AC3E}">
        <p14:creationId xmlns:p14="http://schemas.microsoft.com/office/powerpoint/2010/main" val="12275833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4EF36C-B974-ACE2-82A4-DE1169CBBE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059" y="995308"/>
            <a:ext cx="11437882" cy="4351338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buNone/>
            </a:pPr>
            <a:r>
              <a:rPr lang="es-PE" dirty="0"/>
              <a:t>B3 Organizar, gestionar y desarrollar los recursos de mantenimiento: personal, materiales y equipos</a:t>
            </a:r>
          </a:p>
          <a:p>
            <a:pPr marL="514350" indent="-514350">
              <a:buFont typeface="+mj-lt"/>
              <a:buAutoNum type="alphaLcParenR"/>
            </a:pPr>
            <a:r>
              <a:rPr lang="es-ES" sz="2300" dirty="0"/>
              <a:t>educar y formar a los profesionales </a:t>
            </a:r>
            <a:r>
              <a:rPr lang="es-419" sz="2300" dirty="0"/>
              <a:t>especializados de mantenimiento, desarrollando y aumentando sus </a:t>
            </a:r>
            <a:r>
              <a:rPr lang="es-ES" sz="2300" dirty="0"/>
              <a:t>habilidades y la capacidad para trabajar en </a:t>
            </a:r>
            <a:r>
              <a:rPr lang="es-419" sz="2300" dirty="0"/>
              <a:t>grupo;</a:t>
            </a:r>
          </a:p>
          <a:p>
            <a:pPr marL="514350" indent="-514350">
              <a:buFont typeface="+mj-lt"/>
              <a:buAutoNum type="alphaLcParenR"/>
            </a:pPr>
            <a:r>
              <a:rPr lang="es-ES" sz="2300" dirty="0"/>
              <a:t>organizar y difundir los conocimientos técnicos, tecnológicas y soluciones para los </a:t>
            </a:r>
            <a:r>
              <a:rPr lang="es-419" sz="2300" dirty="0"/>
              <a:t>procesos;</a:t>
            </a:r>
          </a:p>
          <a:p>
            <a:pPr marL="514350" indent="-514350">
              <a:buFont typeface="+mj-lt"/>
              <a:buAutoNum type="alphaLcParenR"/>
            </a:pPr>
            <a:r>
              <a:rPr lang="es-ES" sz="2300" dirty="0"/>
              <a:t>gestionar el personal y asegurar el cumplimiento de la legislación, normas técnicas y procedimientos técnicos sobre seguridad, salud y medio ambiente;</a:t>
            </a:r>
          </a:p>
          <a:p>
            <a:pPr marL="514350" indent="-514350">
              <a:buFont typeface="+mj-lt"/>
              <a:buAutoNum type="alphaLcParenR"/>
            </a:pPr>
            <a:r>
              <a:rPr lang="es-ES" sz="2300" dirty="0"/>
              <a:t>definir tipos y cantidades de equipos y máquinas para las tareas de </a:t>
            </a:r>
            <a:r>
              <a:rPr lang="es-419" sz="2300" dirty="0"/>
              <a:t>mantenimiento;</a:t>
            </a:r>
          </a:p>
          <a:p>
            <a:pPr marL="514350" indent="-514350">
              <a:buFont typeface="+mj-lt"/>
              <a:buAutoNum type="alphaLcParenR"/>
            </a:pPr>
            <a:r>
              <a:rPr lang="es-ES" sz="2300" dirty="0"/>
              <a:t>desarrollar planes para el mantenimiento y actualización de equipos y máquinas, de acuerdo a la legislación vigente sobre </a:t>
            </a:r>
            <a:r>
              <a:rPr lang="es-419" sz="2300" dirty="0"/>
              <a:t>salud, seguridad y protección medioambiental;</a:t>
            </a:r>
          </a:p>
          <a:p>
            <a:pPr marL="514350" indent="-514350">
              <a:buFont typeface="+mj-lt"/>
              <a:buAutoNum type="alphaLcParenR"/>
            </a:pPr>
            <a:r>
              <a:rPr lang="es-419" sz="2300" dirty="0"/>
              <a:t>dar soporte a recursos humanos </a:t>
            </a:r>
            <a:r>
              <a:rPr lang="es-ES" sz="2300" dirty="0"/>
              <a:t>ayudando en la contratación, evaluación y </a:t>
            </a:r>
            <a:r>
              <a:rPr lang="es-419" sz="2300" dirty="0"/>
              <a:t>formación del personal;</a:t>
            </a:r>
          </a:p>
          <a:p>
            <a:pPr marL="514350" indent="-514350">
              <a:buFont typeface="+mj-lt"/>
              <a:buAutoNum type="alphaLcParenR"/>
            </a:pPr>
            <a:r>
              <a:rPr lang="es-ES" sz="2300" dirty="0"/>
              <a:t>proporcionar formación y educación al </a:t>
            </a:r>
            <a:r>
              <a:rPr lang="es-419" sz="2300" dirty="0"/>
              <a:t>personal;</a:t>
            </a:r>
          </a:p>
        </p:txBody>
      </p:sp>
    </p:spTree>
    <p:extLst>
      <p:ext uri="{BB962C8B-B14F-4D97-AF65-F5344CB8AC3E}">
        <p14:creationId xmlns:p14="http://schemas.microsoft.com/office/powerpoint/2010/main" val="6810097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BA35D31-BBA2-474A-9884-A039EF9006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290" y="1825625"/>
            <a:ext cx="1105951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PE" sz="2500" dirty="0"/>
              <a:t>B4 Asegurar el cumplimiento de las regulaciones y procedimientos relacionados a HSE</a:t>
            </a:r>
          </a:p>
          <a:p>
            <a:pPr marL="457200" indent="-457200" algn="l">
              <a:buFont typeface="+mj-lt"/>
              <a:buAutoNum type="alphaLcParenR"/>
            </a:pPr>
            <a:r>
              <a:rPr lang="es-ES" sz="2300" b="0" i="0" u="none" strike="noStrike" baseline="0" dirty="0"/>
              <a:t>cumplir con los objetivos y directivas del sistema de gestión en términos de calidad, seguridad, salud de los trabajadores y </a:t>
            </a:r>
            <a:r>
              <a:rPr lang="es-419" sz="2300" b="0" i="0" u="none" strike="noStrike" baseline="0" dirty="0"/>
              <a:t>medio ambiente;</a:t>
            </a:r>
          </a:p>
          <a:p>
            <a:pPr marL="457200" indent="-457200" algn="l">
              <a:buFont typeface="+mj-lt"/>
              <a:buAutoNum type="alphaLcParenR"/>
            </a:pPr>
            <a:r>
              <a:rPr lang="es-ES" sz="2300" b="0" i="0" u="none" strike="noStrike" baseline="0" dirty="0"/>
              <a:t>asegurar el cumplimiento por parte de los empleados de las normas de la empresa y los procedimientos sobre seguridad, salud </a:t>
            </a:r>
            <a:r>
              <a:rPr lang="es-419" sz="2300" b="0" i="0" u="none" strike="noStrike" baseline="0" dirty="0"/>
              <a:t>y medio ambiente;</a:t>
            </a:r>
          </a:p>
          <a:p>
            <a:pPr marL="457200" indent="-457200" algn="l">
              <a:buFont typeface="+mj-lt"/>
              <a:buAutoNum type="alphaLcParenR"/>
            </a:pPr>
            <a:r>
              <a:rPr lang="es-ES" sz="2300" b="0" i="0" u="none" strike="noStrike" baseline="0" dirty="0"/>
              <a:t>identificar los riesgos presentes en las </a:t>
            </a:r>
            <a:r>
              <a:rPr lang="es-419" sz="2300" b="0" i="0" u="none" strike="noStrike" baseline="0" dirty="0"/>
              <a:t>tareas de mantenimiento;</a:t>
            </a:r>
          </a:p>
          <a:p>
            <a:pPr marL="457200" indent="-457200" algn="l">
              <a:buFont typeface="+mj-lt"/>
              <a:buAutoNum type="alphaLcParenR"/>
            </a:pPr>
            <a:r>
              <a:rPr lang="es-ES" sz="2300" b="0" i="0" u="none" strike="noStrike" baseline="0" dirty="0"/>
              <a:t>asegurar la gestión correcta de la </a:t>
            </a:r>
            <a:r>
              <a:rPr lang="es-419" sz="2300" b="0" i="0" u="none" strike="noStrike" baseline="0" dirty="0"/>
              <a:t>documentación</a:t>
            </a:r>
            <a:endParaRPr lang="es-PE" sz="2300" dirty="0"/>
          </a:p>
          <a:p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007022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a libre: forma 2">
            <a:extLst>
              <a:ext uri="{FF2B5EF4-FFF2-40B4-BE49-F238E27FC236}">
                <a16:creationId xmlns:a16="http://schemas.microsoft.com/office/drawing/2014/main" id="{86B5A386-3249-3BD8-3A5B-BDCEA72D21C1}"/>
              </a:ext>
            </a:extLst>
          </p:cNvPr>
          <p:cNvSpPr/>
          <p:nvPr/>
        </p:nvSpPr>
        <p:spPr>
          <a:xfrm>
            <a:off x="838200" y="1152962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rgbClr val="00000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Supervisión del Mantenimiento</a:t>
            </a:r>
            <a:endParaRPr lang="es-419" sz="2100" kern="1200" dirty="0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25752774-77B9-87BA-382D-249FAEC50110}"/>
              </a:ext>
            </a:extLst>
          </p:cNvPr>
          <p:cNvSpPr/>
          <p:nvPr/>
        </p:nvSpPr>
        <p:spPr>
          <a:xfrm>
            <a:off x="915036" y="1229798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2"/>
            <a:srcRect/>
            <a:stretch>
              <a:fillRect l="25987" t="-37217" r="31565" b="-7957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Forma libre: forma 5">
            <a:extLst>
              <a:ext uri="{FF2B5EF4-FFF2-40B4-BE49-F238E27FC236}">
                <a16:creationId xmlns:a16="http://schemas.microsoft.com/office/drawing/2014/main" id="{3CC4924D-81E7-5E92-6DD3-5AB2F33BAA5E}"/>
              </a:ext>
            </a:extLst>
          </p:cNvPr>
          <p:cNvSpPr/>
          <p:nvPr/>
        </p:nvSpPr>
        <p:spPr>
          <a:xfrm>
            <a:off x="838200" y="1998162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rgbClr val="01956F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Enfoque Internacional para la Gestión y Supervisión del Mantenimiento</a:t>
            </a:r>
            <a:endParaRPr lang="es-419" sz="2100" kern="1200" dirty="0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BD4008A1-B2FC-9DAA-5D9D-0C67F539F0BA}"/>
              </a:ext>
            </a:extLst>
          </p:cNvPr>
          <p:cNvSpPr/>
          <p:nvPr/>
        </p:nvSpPr>
        <p:spPr>
          <a:xfrm>
            <a:off x="915036" y="2074999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3"/>
            <a:srcRect/>
            <a:stretch>
              <a:fillRect l="37481" t="410" r="34911" b="-24094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Forma libre: forma 7">
            <a:extLst>
              <a:ext uri="{FF2B5EF4-FFF2-40B4-BE49-F238E27FC236}">
                <a16:creationId xmlns:a16="http://schemas.microsoft.com/office/drawing/2014/main" id="{38362B76-3150-CE58-6342-2CB25B3676AE}"/>
              </a:ext>
            </a:extLst>
          </p:cNvPr>
          <p:cNvSpPr/>
          <p:nvPr/>
        </p:nvSpPr>
        <p:spPr>
          <a:xfrm>
            <a:off x="838200" y="2843363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rgbClr val="025D43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Supervisión de Paradas de Planta y Trabajos en Mantenimiento</a:t>
            </a:r>
            <a:endParaRPr lang="es-419" sz="2100" kern="1200" dirty="0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18207AA0-36BB-B2E7-7D79-B2B652A8A093}"/>
              </a:ext>
            </a:extLst>
          </p:cNvPr>
          <p:cNvSpPr/>
          <p:nvPr/>
        </p:nvSpPr>
        <p:spPr>
          <a:xfrm>
            <a:off x="915036" y="2920200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4"/>
            <a:srcRect/>
            <a:stretch>
              <a:fillRect l="-2529" t="-2080" r="-420" b="-67626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" name="Forma libre: forma 9">
            <a:extLst>
              <a:ext uri="{FF2B5EF4-FFF2-40B4-BE49-F238E27FC236}">
                <a16:creationId xmlns:a16="http://schemas.microsoft.com/office/drawing/2014/main" id="{33E6FF3C-3C37-4C1A-C1ED-5A14844ACC13}"/>
              </a:ext>
            </a:extLst>
          </p:cNvPr>
          <p:cNvSpPr/>
          <p:nvPr/>
        </p:nvSpPr>
        <p:spPr>
          <a:xfrm>
            <a:off x="838200" y="3688564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rgbClr val="00000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Gestión y Supervisión de KPI en Mantenimiento</a:t>
            </a:r>
            <a:endParaRPr lang="es-419" sz="2100" kern="1200" dirty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3C640727-4028-7A48-F498-C023A858866C}"/>
              </a:ext>
            </a:extLst>
          </p:cNvPr>
          <p:cNvSpPr/>
          <p:nvPr/>
        </p:nvSpPr>
        <p:spPr>
          <a:xfrm>
            <a:off x="915036" y="3765401"/>
            <a:ext cx="2103120" cy="614691"/>
          </a:xfrm>
          <a:prstGeom prst="roundRect">
            <a:avLst>
              <a:gd name="adj" fmla="val 10000"/>
            </a:avLst>
          </a:prstGeom>
          <a:blipFill>
            <a:blip r:embed="rId5"/>
            <a:srcRect/>
            <a:stretch>
              <a:fillRect t="-63000" b="-63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Forma libre: forma 11">
            <a:extLst>
              <a:ext uri="{FF2B5EF4-FFF2-40B4-BE49-F238E27FC236}">
                <a16:creationId xmlns:a16="http://schemas.microsoft.com/office/drawing/2014/main" id="{649EEC29-8724-05BC-7842-EF1D3D6D38EF}"/>
              </a:ext>
            </a:extLst>
          </p:cNvPr>
          <p:cNvSpPr/>
          <p:nvPr/>
        </p:nvSpPr>
        <p:spPr>
          <a:xfrm>
            <a:off x="838200" y="4533765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rgbClr val="01956F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Mejora Continua en Mantenimiento</a:t>
            </a:r>
            <a:endParaRPr lang="es-419" sz="2100" kern="1200" dirty="0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CC58109C-7762-A7FE-3EEA-389A142E0A05}"/>
              </a:ext>
            </a:extLst>
          </p:cNvPr>
          <p:cNvSpPr/>
          <p:nvPr/>
        </p:nvSpPr>
        <p:spPr>
          <a:xfrm>
            <a:off x="915036" y="4610602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6"/>
            <a:srcRect/>
            <a:stretch>
              <a:fillRect l="-1030" t="1875" r="-919" b="-8321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Forma libre: forma 13">
            <a:extLst>
              <a:ext uri="{FF2B5EF4-FFF2-40B4-BE49-F238E27FC236}">
                <a16:creationId xmlns:a16="http://schemas.microsoft.com/office/drawing/2014/main" id="{260047D1-AAE1-1C8D-5D85-59AAF96E8D6C}"/>
              </a:ext>
            </a:extLst>
          </p:cNvPr>
          <p:cNvSpPr/>
          <p:nvPr/>
        </p:nvSpPr>
        <p:spPr>
          <a:xfrm>
            <a:off x="838200" y="5378966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rgbClr val="025D43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Habilidades Blandas para la Supervisión de Personal Técnico y de Ingeniería</a:t>
            </a:r>
            <a:endParaRPr lang="es-419" sz="2100" kern="1200" dirty="0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533C853F-ADC1-2B84-1911-6E2F1F36EC3F}"/>
              </a:ext>
            </a:extLst>
          </p:cNvPr>
          <p:cNvSpPr/>
          <p:nvPr/>
        </p:nvSpPr>
        <p:spPr>
          <a:xfrm>
            <a:off x="915036" y="5455803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7"/>
            <a:srcRect/>
            <a:stretch>
              <a:fillRect t="-1708" r="-919" b="-57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40026993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BA35D31-BBA2-474A-9884-A039EF9006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11" y="1100411"/>
            <a:ext cx="1105951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PE" sz="2500" dirty="0"/>
              <a:t>B5 </a:t>
            </a:r>
            <a:r>
              <a:rPr lang="es-ES" sz="2500" dirty="0"/>
              <a:t>Asegurar la eficiencia y efectividad económica y técnica de las tareas de mantenimiento basadas en el estado actual de la tecnología</a:t>
            </a:r>
          </a:p>
          <a:p>
            <a:pPr marL="457200" indent="-457200" algn="l">
              <a:buFont typeface="+mj-lt"/>
              <a:buAutoNum type="alphaLcParenR"/>
            </a:pPr>
            <a:r>
              <a:rPr lang="es-ES" sz="2300" b="0" i="0" u="none" strike="noStrike" baseline="0" dirty="0"/>
              <a:t>controlar y mejorar las habilidades técnicas y profesionales del personal de mantenimiento</a:t>
            </a:r>
            <a:endParaRPr lang="es-ES" sz="2300" dirty="0"/>
          </a:p>
          <a:p>
            <a:pPr marL="457200" indent="-457200">
              <a:lnSpc>
                <a:spcPct val="100000"/>
              </a:lnSpc>
              <a:buFont typeface="+mj-lt"/>
              <a:buAutoNum type="alphaLcParenR"/>
            </a:pPr>
            <a:r>
              <a:rPr lang="es-ES" sz="2300" dirty="0"/>
              <a:t>verificar y ensayar correctamente la funcionabilidad de los activos realizando una entrega formal junto con el propietario/gerente de la explotación de los activos físicos al final del trabajo, antes de su uso; </a:t>
            </a:r>
          </a:p>
          <a:p>
            <a:pPr marL="457200" indent="-457200">
              <a:lnSpc>
                <a:spcPct val="100000"/>
              </a:lnSpc>
              <a:buFont typeface="+mj-lt"/>
              <a:buAutoNum type="alphaLcParenR"/>
            </a:pPr>
            <a:r>
              <a:rPr lang="es-ES" sz="2300" dirty="0"/>
              <a:t>monitorizar la aparición de anomalías y comprobar los parámetros de ejecución;</a:t>
            </a:r>
          </a:p>
          <a:p>
            <a:pPr marL="457200" indent="-457200">
              <a:lnSpc>
                <a:spcPct val="100000"/>
              </a:lnSpc>
              <a:buFont typeface="+mj-lt"/>
              <a:buAutoNum type="alphaLcParenR"/>
            </a:pPr>
            <a:r>
              <a:rPr lang="es-ES" sz="2300" dirty="0"/>
              <a:t>supervisar la conformidad con el presupuesto de mantenimiento a través de la recopilación de datos;</a:t>
            </a:r>
            <a:endParaRPr lang="es-419" sz="2300" dirty="0"/>
          </a:p>
        </p:txBody>
      </p:sp>
    </p:spTree>
    <p:extLst>
      <p:ext uri="{BB962C8B-B14F-4D97-AF65-F5344CB8AC3E}">
        <p14:creationId xmlns:p14="http://schemas.microsoft.com/office/powerpoint/2010/main" val="3273870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BA35D31-BBA2-474A-9884-A039EF9006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11" y="1100411"/>
            <a:ext cx="1105951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s-PE" sz="2700" dirty="0"/>
              <a:t>B6 </a:t>
            </a:r>
            <a:r>
              <a:rPr lang="es-ES" sz="2700" dirty="0"/>
              <a:t>Participar en los aspectos técnicos de los procesos de compra y contratación y administrar el desempeño de los contratistas</a:t>
            </a:r>
          </a:p>
          <a:p>
            <a:pPr marL="457200" indent="-457200" algn="l">
              <a:buFont typeface="+mj-lt"/>
              <a:buAutoNum type="alphaLcParenR"/>
            </a:pPr>
            <a:r>
              <a:rPr lang="es-ES" sz="2500" b="0" i="0" u="none" strike="noStrike" baseline="0" dirty="0"/>
              <a:t>definir la solicitud de materiales técnicos y asegurar las operaciones logísticas; </a:t>
            </a:r>
          </a:p>
          <a:p>
            <a:pPr marL="457200" indent="-457200" algn="l">
              <a:buFont typeface="+mj-lt"/>
              <a:buAutoNum type="alphaLcParenR"/>
            </a:pPr>
            <a:r>
              <a:rPr lang="es-ES" sz="2500" b="0" i="0" u="none" strike="noStrike" baseline="0" dirty="0"/>
              <a:t>proporcionar, en el marco de un contrato, la información necesaria para que el contratista realice el trabajo asignado, supervisar la ejecución el trabajo en curso, asegurar la correcta, eficaz y eficiente ejecución del trabajo y asegurar la conclusión técnica y económica del trabajo(lista de trabajos) junto con el contratista;</a:t>
            </a:r>
          </a:p>
          <a:p>
            <a:pPr marL="457200" indent="-457200" algn="l">
              <a:buFont typeface="+mj-lt"/>
              <a:buAutoNum type="alphaLcParenR"/>
            </a:pPr>
            <a:r>
              <a:rPr lang="es-ES" sz="2500" b="0" i="0" u="none" strike="noStrike" baseline="0" dirty="0"/>
              <a:t>colaborar para definir los criterios y procedimientos para la gestión y solicitudes de materiales y servicios; </a:t>
            </a:r>
          </a:p>
          <a:p>
            <a:pPr marL="457200" indent="-457200" algn="l">
              <a:buFont typeface="+mj-lt"/>
              <a:buAutoNum type="alphaLcParenR"/>
            </a:pPr>
            <a:r>
              <a:rPr lang="es-ES" sz="2500" b="0" i="0" u="none" strike="noStrike" baseline="0" dirty="0"/>
              <a:t>negociar las necesidades de stock de materiales técnicos y estratégicos necesarios para las tareas de mantenimiento con el gerente de mantenimiento; </a:t>
            </a:r>
          </a:p>
          <a:p>
            <a:pPr marL="457200" indent="-457200" algn="l">
              <a:buFont typeface="+mj-lt"/>
              <a:buAutoNum type="alphaLcParenR"/>
            </a:pPr>
            <a:r>
              <a:rPr lang="es-ES" sz="2500" b="0" i="0" u="none" strike="noStrike" baseline="0" dirty="0"/>
              <a:t>controlar y actualizar la información y el sistema de información de mantenimiento para la correcta gestión de materiales y servicios.</a:t>
            </a:r>
            <a:endParaRPr lang="es-419" sz="2500" dirty="0"/>
          </a:p>
        </p:txBody>
      </p:sp>
    </p:spTree>
    <p:extLst>
      <p:ext uri="{BB962C8B-B14F-4D97-AF65-F5344CB8AC3E}">
        <p14:creationId xmlns:p14="http://schemas.microsoft.com/office/powerpoint/2010/main" val="33033515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BA35D31-BBA2-474A-9884-A039EF9006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11" y="1100411"/>
            <a:ext cx="1105951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PE" sz="2500" dirty="0"/>
              <a:t>B7 </a:t>
            </a:r>
            <a:r>
              <a:rPr lang="es-ES" sz="2500" dirty="0"/>
              <a:t>Comunicarse con todas las áreas involucradas</a:t>
            </a:r>
          </a:p>
          <a:p>
            <a:pPr marL="457200" indent="-457200" algn="l">
              <a:buFont typeface="+mj-lt"/>
              <a:buAutoNum type="alphaLcParenR"/>
            </a:pPr>
            <a:r>
              <a:rPr lang="es-ES" sz="2300" b="0" i="0" u="none" strike="noStrike" baseline="0" dirty="0"/>
              <a:t>comunicarse con todos los tipos diferentes de personas como trabajadores, encargados, técnicos e ingenieros;</a:t>
            </a:r>
          </a:p>
          <a:p>
            <a:pPr marL="457200" indent="-457200" algn="l">
              <a:buFont typeface="+mj-lt"/>
              <a:buAutoNum type="alphaLcParenR"/>
            </a:pPr>
            <a:r>
              <a:rPr lang="es-ES" sz="2300" b="0" i="0" u="none" strike="noStrike" baseline="0" dirty="0"/>
              <a:t>presentar diferentes soluciones posibles a los clientes y propietarios de activos físicos/gerente de la explotación;</a:t>
            </a:r>
          </a:p>
          <a:p>
            <a:pPr marL="457200" indent="-457200" algn="l">
              <a:buFont typeface="+mj-lt"/>
              <a:buAutoNum type="alphaLcParenR"/>
            </a:pPr>
            <a:r>
              <a:rPr lang="es-ES" sz="2300" b="0" i="0" u="none" strike="noStrike" baseline="0" dirty="0"/>
              <a:t>preparar un proceso de toma de decisiones;</a:t>
            </a:r>
          </a:p>
          <a:p>
            <a:pPr marL="457200" indent="-457200" algn="l">
              <a:buFont typeface="+mj-lt"/>
              <a:buAutoNum type="alphaLcParenR"/>
            </a:pPr>
            <a:r>
              <a:rPr lang="es-ES" sz="2300" dirty="0"/>
              <a:t>reducir la complejidad de los parámetros fundamentales;</a:t>
            </a:r>
          </a:p>
          <a:p>
            <a:pPr marL="457200" indent="-457200" algn="l">
              <a:buFont typeface="+mj-lt"/>
              <a:buAutoNum type="alphaLcParenR"/>
            </a:pPr>
            <a:r>
              <a:rPr lang="es-ES" sz="2300" dirty="0"/>
              <a:t>negociar posiciones impuestas por los límites fijados; moderar las situaciones conflictivas para aceptar soluciones.</a:t>
            </a:r>
            <a:endParaRPr lang="es-419" sz="2300" dirty="0"/>
          </a:p>
        </p:txBody>
      </p:sp>
    </p:spTree>
    <p:extLst>
      <p:ext uri="{BB962C8B-B14F-4D97-AF65-F5344CB8AC3E}">
        <p14:creationId xmlns:p14="http://schemas.microsoft.com/office/powerpoint/2010/main" val="1919925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5381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87719" y="2766940"/>
            <a:ext cx="6667500" cy="844550"/>
          </a:xfrm>
        </p:spPr>
        <p:txBody>
          <a:bodyPr/>
          <a:lstStyle/>
          <a:p>
            <a:r>
              <a:rPr lang="es-ES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Estructura del Curso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1087719" y="3611490"/>
            <a:ext cx="669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Conceptos Generales</a:t>
            </a:r>
          </a:p>
        </p:txBody>
      </p:sp>
    </p:spTree>
    <p:extLst>
      <p:ext uri="{BB962C8B-B14F-4D97-AF65-F5344CB8AC3E}">
        <p14:creationId xmlns:p14="http://schemas.microsoft.com/office/powerpoint/2010/main" val="1071336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87719" y="2766940"/>
            <a:ext cx="6667500" cy="844550"/>
          </a:xfrm>
        </p:spPr>
        <p:txBody>
          <a:bodyPr/>
          <a:lstStyle/>
          <a:p>
            <a:r>
              <a:rPr lang="es-ES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Módulo 1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1087719" y="3611490"/>
            <a:ext cx="669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Introducción y Conceptos Generales</a:t>
            </a:r>
            <a:r>
              <a:rPr lang="es-ES" dirty="0">
                <a:latin typeface="Prompt" panose="00000800000000000000" pitchFamily="2" charset="-34"/>
                <a:cs typeface="Prompt" panose="00000800000000000000" pitchFamily="2" charset="-34"/>
              </a:rPr>
              <a:t> </a:t>
            </a:r>
            <a:r>
              <a:rPr lang="es-ES" dirty="0"/>
              <a:t>Conceptos Generales</a:t>
            </a:r>
          </a:p>
        </p:txBody>
      </p:sp>
    </p:spTree>
    <p:extLst>
      <p:ext uri="{BB962C8B-B14F-4D97-AF65-F5344CB8AC3E}">
        <p14:creationId xmlns:p14="http://schemas.microsoft.com/office/powerpoint/2010/main" val="611990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a libre: forma 2">
            <a:extLst>
              <a:ext uri="{FF2B5EF4-FFF2-40B4-BE49-F238E27FC236}">
                <a16:creationId xmlns:a16="http://schemas.microsoft.com/office/drawing/2014/main" id="{86B5A386-3249-3BD8-3A5B-BDCEA72D21C1}"/>
              </a:ext>
            </a:extLst>
          </p:cNvPr>
          <p:cNvSpPr/>
          <p:nvPr/>
        </p:nvSpPr>
        <p:spPr>
          <a:xfrm>
            <a:off x="838200" y="1152962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rgbClr val="00000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Supervisión del Mantenimiento</a:t>
            </a:r>
            <a:endParaRPr lang="es-419" sz="2100" kern="1200" dirty="0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25752774-77B9-87BA-382D-249FAEC50110}"/>
              </a:ext>
            </a:extLst>
          </p:cNvPr>
          <p:cNvSpPr/>
          <p:nvPr/>
        </p:nvSpPr>
        <p:spPr>
          <a:xfrm>
            <a:off x="915036" y="1229798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2"/>
            <a:srcRect/>
            <a:stretch>
              <a:fillRect l="25987" t="-37217" r="31565" b="-7957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Forma libre: forma 5">
            <a:extLst>
              <a:ext uri="{FF2B5EF4-FFF2-40B4-BE49-F238E27FC236}">
                <a16:creationId xmlns:a16="http://schemas.microsoft.com/office/drawing/2014/main" id="{3CC4924D-81E7-5E92-6DD3-5AB2F33BAA5E}"/>
              </a:ext>
            </a:extLst>
          </p:cNvPr>
          <p:cNvSpPr/>
          <p:nvPr/>
        </p:nvSpPr>
        <p:spPr>
          <a:xfrm>
            <a:off x="838200" y="1998162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Enfoque Internacional para la Gestión y Supervisión del Mantenimiento</a:t>
            </a:r>
            <a:endParaRPr lang="es-419" sz="2100" kern="1200" dirty="0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BD4008A1-B2FC-9DAA-5D9D-0C67F539F0BA}"/>
              </a:ext>
            </a:extLst>
          </p:cNvPr>
          <p:cNvSpPr/>
          <p:nvPr/>
        </p:nvSpPr>
        <p:spPr>
          <a:xfrm>
            <a:off x="915036" y="2074999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3">
              <a:alphaModFix amt="40000"/>
            </a:blip>
            <a:srcRect/>
            <a:stretch>
              <a:fillRect l="37481" t="410" r="34911" b="-24094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Forma libre: forma 7">
            <a:extLst>
              <a:ext uri="{FF2B5EF4-FFF2-40B4-BE49-F238E27FC236}">
                <a16:creationId xmlns:a16="http://schemas.microsoft.com/office/drawing/2014/main" id="{38362B76-3150-CE58-6342-2CB25B3676AE}"/>
              </a:ext>
            </a:extLst>
          </p:cNvPr>
          <p:cNvSpPr/>
          <p:nvPr/>
        </p:nvSpPr>
        <p:spPr>
          <a:xfrm>
            <a:off x="838200" y="2843363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Supervisión de Paradas de Planta y Trabajos en Mantenimiento</a:t>
            </a:r>
            <a:endParaRPr lang="es-419" sz="2100" kern="1200" dirty="0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18207AA0-36BB-B2E7-7D79-B2B652A8A093}"/>
              </a:ext>
            </a:extLst>
          </p:cNvPr>
          <p:cNvSpPr/>
          <p:nvPr/>
        </p:nvSpPr>
        <p:spPr>
          <a:xfrm>
            <a:off x="915036" y="2920200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4">
              <a:alphaModFix amt="40000"/>
            </a:blip>
            <a:srcRect/>
            <a:stretch>
              <a:fillRect l="-2529" t="-2080" r="-420" b="-67626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" name="Forma libre: forma 9">
            <a:extLst>
              <a:ext uri="{FF2B5EF4-FFF2-40B4-BE49-F238E27FC236}">
                <a16:creationId xmlns:a16="http://schemas.microsoft.com/office/drawing/2014/main" id="{33E6FF3C-3C37-4C1A-C1ED-5A14844ACC13}"/>
              </a:ext>
            </a:extLst>
          </p:cNvPr>
          <p:cNvSpPr/>
          <p:nvPr/>
        </p:nvSpPr>
        <p:spPr>
          <a:xfrm>
            <a:off x="838200" y="3688564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Gestión y Supervisión de KPI en Mantenimiento</a:t>
            </a:r>
            <a:endParaRPr lang="es-419" sz="2100" kern="1200" dirty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3C640727-4028-7A48-F498-C023A858866C}"/>
              </a:ext>
            </a:extLst>
          </p:cNvPr>
          <p:cNvSpPr/>
          <p:nvPr/>
        </p:nvSpPr>
        <p:spPr>
          <a:xfrm>
            <a:off x="915036" y="3765401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5">
              <a:alphaModFix amt="40000"/>
            </a:blip>
            <a:srcRect/>
            <a:stretch>
              <a:fillRect t="-63000" b="-63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Forma libre: forma 11">
            <a:extLst>
              <a:ext uri="{FF2B5EF4-FFF2-40B4-BE49-F238E27FC236}">
                <a16:creationId xmlns:a16="http://schemas.microsoft.com/office/drawing/2014/main" id="{649EEC29-8724-05BC-7842-EF1D3D6D38EF}"/>
              </a:ext>
            </a:extLst>
          </p:cNvPr>
          <p:cNvSpPr/>
          <p:nvPr/>
        </p:nvSpPr>
        <p:spPr>
          <a:xfrm>
            <a:off x="838200" y="4533765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Mejora Continua en Mantenimiento</a:t>
            </a:r>
            <a:endParaRPr lang="es-419" sz="2100" kern="1200" dirty="0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CC58109C-7762-A7FE-3EEA-389A142E0A05}"/>
              </a:ext>
            </a:extLst>
          </p:cNvPr>
          <p:cNvSpPr/>
          <p:nvPr/>
        </p:nvSpPr>
        <p:spPr>
          <a:xfrm>
            <a:off x="915036" y="4610602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6">
              <a:alphaModFix amt="40000"/>
            </a:blip>
            <a:srcRect/>
            <a:stretch>
              <a:fillRect l="-1030" t="1875" r="-919" b="-8321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Forma libre: forma 13">
            <a:extLst>
              <a:ext uri="{FF2B5EF4-FFF2-40B4-BE49-F238E27FC236}">
                <a16:creationId xmlns:a16="http://schemas.microsoft.com/office/drawing/2014/main" id="{260047D1-AAE1-1C8D-5D85-59AAF96E8D6C}"/>
              </a:ext>
            </a:extLst>
          </p:cNvPr>
          <p:cNvSpPr/>
          <p:nvPr/>
        </p:nvSpPr>
        <p:spPr>
          <a:xfrm>
            <a:off x="838200" y="5378966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Habilidades Blandas para la Supervisión de Personal Técnico y de Ingeniería</a:t>
            </a:r>
            <a:endParaRPr lang="es-419" sz="2100" kern="1200" dirty="0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533C853F-ADC1-2B84-1911-6E2F1F36EC3F}"/>
              </a:ext>
            </a:extLst>
          </p:cNvPr>
          <p:cNvSpPr/>
          <p:nvPr/>
        </p:nvSpPr>
        <p:spPr>
          <a:xfrm>
            <a:off x="915036" y="5455803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7">
              <a:alphaModFix amt="40000"/>
            </a:blip>
            <a:srcRect/>
            <a:stretch>
              <a:fillRect t="-1708" r="-919" b="-57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2789377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29F984-7BE7-4D0E-F10B-6435274CF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Mantenimiento en la Gestión Estratégica de Activos</a:t>
            </a:r>
            <a:endParaRPr lang="es-419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87E832B-3B86-634A-B04E-E5D2A6C15B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32899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07D194B7-0A42-BF70-F6AA-138D3301C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Historia del Mantenimiento</a:t>
            </a:r>
            <a:endParaRPr lang="es-419" dirty="0"/>
          </a:p>
        </p:txBody>
      </p:sp>
      <p:sp>
        <p:nvSpPr>
          <p:cNvPr id="8" name="Forma 7">
            <a:extLst>
              <a:ext uri="{FF2B5EF4-FFF2-40B4-BE49-F238E27FC236}">
                <a16:creationId xmlns:a16="http://schemas.microsoft.com/office/drawing/2014/main" id="{6F4B7D35-E05E-4145-F477-5FD9BBAD0FF6}"/>
              </a:ext>
            </a:extLst>
          </p:cNvPr>
          <p:cNvSpPr/>
          <p:nvPr/>
        </p:nvSpPr>
        <p:spPr>
          <a:xfrm>
            <a:off x="2570392" y="1825625"/>
            <a:ext cx="7051214" cy="4407009"/>
          </a:xfrm>
          <a:prstGeom prst="swooshArrow">
            <a:avLst>
              <a:gd name="adj1" fmla="val 25000"/>
              <a:gd name="adj2" fmla="val 25000"/>
            </a:avLst>
          </a:prstGeom>
          <a:solidFill>
            <a:srgbClr val="00E4AA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z="-300000" prstMaterial="plastic"/>
        </p:spPr>
        <p:style>
          <a:lnRef idx="1">
            <a:schemeClr val="accent5">
              <a:hueOff val="0"/>
              <a:satOff val="0"/>
              <a:lumOff val="0"/>
              <a:alphaOff val="0"/>
            </a:schemeClr>
          </a:lnRef>
          <a:fillRef idx="1">
            <a:schemeClr val="accent5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5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96F0590B-8AF6-62C3-B184-2ACA1809BFD8}"/>
              </a:ext>
            </a:extLst>
          </p:cNvPr>
          <p:cNvSpPr/>
          <p:nvPr/>
        </p:nvSpPr>
        <p:spPr>
          <a:xfrm>
            <a:off x="3264936" y="5102676"/>
            <a:ext cx="162177" cy="162177"/>
          </a:xfrm>
          <a:prstGeom prst="ellipse">
            <a:avLst/>
          </a:prstGeom>
          <a:solidFill>
            <a:srgbClr val="025D43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2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0" name="Forma libre: forma 9">
            <a:extLst>
              <a:ext uri="{FF2B5EF4-FFF2-40B4-BE49-F238E27FC236}">
                <a16:creationId xmlns:a16="http://schemas.microsoft.com/office/drawing/2014/main" id="{DE25B42F-5496-ACD4-383C-221332CDF657}"/>
              </a:ext>
            </a:extLst>
          </p:cNvPr>
          <p:cNvSpPr/>
          <p:nvPr/>
        </p:nvSpPr>
        <p:spPr>
          <a:xfrm>
            <a:off x="2904213" y="5337596"/>
            <a:ext cx="2064266" cy="1048868"/>
          </a:xfrm>
          <a:custGeom>
            <a:avLst/>
            <a:gdLst>
              <a:gd name="connsiteX0" fmla="*/ 0 w 1843547"/>
              <a:gd name="connsiteY0" fmla="*/ 0 h 1048868"/>
              <a:gd name="connsiteX1" fmla="*/ 1843547 w 1843547"/>
              <a:gd name="connsiteY1" fmla="*/ 0 h 1048868"/>
              <a:gd name="connsiteX2" fmla="*/ 1843547 w 1843547"/>
              <a:gd name="connsiteY2" fmla="*/ 1048868 h 1048868"/>
              <a:gd name="connsiteX3" fmla="*/ 0 w 1843547"/>
              <a:gd name="connsiteY3" fmla="*/ 1048868 h 1048868"/>
              <a:gd name="connsiteX4" fmla="*/ 0 w 1843547"/>
              <a:gd name="connsiteY4" fmla="*/ 0 h 1048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43547" h="1048868">
                <a:moveTo>
                  <a:pt x="0" y="0"/>
                </a:moveTo>
                <a:lnTo>
                  <a:pt x="1843547" y="0"/>
                </a:lnTo>
                <a:lnTo>
                  <a:pt x="1843547" y="1048868"/>
                </a:lnTo>
                <a:lnTo>
                  <a:pt x="0" y="104886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85935" tIns="0" rIns="0" bIns="0" numCol="1" spcCol="1270" anchor="t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400" kern="1200" dirty="0" err="1"/>
              <a:t>Mnto</a:t>
            </a:r>
            <a:r>
              <a:rPr lang="es-PE" sz="2400" kern="1200" dirty="0"/>
              <a:t> Correctivo</a:t>
            </a:r>
            <a:endParaRPr lang="es-419" sz="2400" kern="1200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35B9D718-F2DC-EFFC-ED05-22972C0442D4}"/>
              </a:ext>
            </a:extLst>
          </p:cNvPr>
          <p:cNvSpPr/>
          <p:nvPr/>
        </p:nvSpPr>
        <p:spPr>
          <a:xfrm>
            <a:off x="4142813" y="4259175"/>
            <a:ext cx="253843" cy="253843"/>
          </a:xfrm>
          <a:prstGeom prst="ellipse">
            <a:avLst/>
          </a:prstGeom>
          <a:solidFill>
            <a:srgbClr val="025D43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2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2" name="Forma libre: forma 11">
            <a:extLst>
              <a:ext uri="{FF2B5EF4-FFF2-40B4-BE49-F238E27FC236}">
                <a16:creationId xmlns:a16="http://schemas.microsoft.com/office/drawing/2014/main" id="{268F653C-E0AD-BD54-3485-73A82A45224B}"/>
              </a:ext>
            </a:extLst>
          </p:cNvPr>
          <p:cNvSpPr/>
          <p:nvPr/>
        </p:nvSpPr>
        <p:spPr>
          <a:xfrm>
            <a:off x="4031470" y="4646578"/>
            <a:ext cx="1662229" cy="716579"/>
          </a:xfrm>
          <a:custGeom>
            <a:avLst/>
            <a:gdLst>
              <a:gd name="connsiteX0" fmla="*/ 0 w 1662229"/>
              <a:gd name="connsiteY0" fmla="*/ 0 h 1846536"/>
              <a:gd name="connsiteX1" fmla="*/ 1662229 w 1662229"/>
              <a:gd name="connsiteY1" fmla="*/ 0 h 1846536"/>
              <a:gd name="connsiteX2" fmla="*/ 1662229 w 1662229"/>
              <a:gd name="connsiteY2" fmla="*/ 1846536 h 1846536"/>
              <a:gd name="connsiteX3" fmla="*/ 0 w 1662229"/>
              <a:gd name="connsiteY3" fmla="*/ 1846536 h 1846536"/>
              <a:gd name="connsiteX4" fmla="*/ 0 w 1662229"/>
              <a:gd name="connsiteY4" fmla="*/ 0 h 1846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62229" h="1846536">
                <a:moveTo>
                  <a:pt x="0" y="0"/>
                </a:moveTo>
                <a:lnTo>
                  <a:pt x="1662229" y="0"/>
                </a:lnTo>
                <a:lnTo>
                  <a:pt x="1662229" y="1846536"/>
                </a:lnTo>
                <a:lnTo>
                  <a:pt x="0" y="184653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4507" tIns="0" rIns="0" bIns="0" numCol="1" spcCol="1270" anchor="t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400" kern="1200" dirty="0" err="1"/>
              <a:t>Mnto</a:t>
            </a:r>
            <a:r>
              <a:rPr lang="es-PE" sz="2400" kern="1200" dirty="0"/>
              <a:t> Preventivo</a:t>
            </a:r>
            <a:endParaRPr lang="es-419" sz="2400" kern="1200" dirty="0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7A07B238-33BB-D111-2109-D12BEB500864}"/>
              </a:ext>
            </a:extLst>
          </p:cNvPr>
          <p:cNvSpPr/>
          <p:nvPr/>
        </p:nvSpPr>
        <p:spPr>
          <a:xfrm>
            <a:off x="5271007" y="3586665"/>
            <a:ext cx="338458" cy="338458"/>
          </a:xfrm>
          <a:prstGeom prst="ellipse">
            <a:avLst/>
          </a:prstGeom>
          <a:solidFill>
            <a:srgbClr val="025D43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2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4" name="Forma libre: forma 13">
            <a:extLst>
              <a:ext uri="{FF2B5EF4-FFF2-40B4-BE49-F238E27FC236}">
                <a16:creationId xmlns:a16="http://schemas.microsoft.com/office/drawing/2014/main" id="{C3CDD98F-7B0D-4E09-3ED6-0ED1C471A02D}"/>
              </a:ext>
            </a:extLst>
          </p:cNvPr>
          <p:cNvSpPr/>
          <p:nvPr/>
        </p:nvSpPr>
        <p:spPr>
          <a:xfrm>
            <a:off x="5327600" y="3945394"/>
            <a:ext cx="1716388" cy="2476739"/>
          </a:xfrm>
          <a:custGeom>
            <a:avLst/>
            <a:gdLst>
              <a:gd name="connsiteX0" fmla="*/ 0 w 1716388"/>
              <a:gd name="connsiteY0" fmla="*/ 0 h 2476739"/>
              <a:gd name="connsiteX1" fmla="*/ 1716388 w 1716388"/>
              <a:gd name="connsiteY1" fmla="*/ 0 h 2476739"/>
              <a:gd name="connsiteX2" fmla="*/ 1716388 w 1716388"/>
              <a:gd name="connsiteY2" fmla="*/ 2476739 h 2476739"/>
              <a:gd name="connsiteX3" fmla="*/ 0 w 1716388"/>
              <a:gd name="connsiteY3" fmla="*/ 2476739 h 2476739"/>
              <a:gd name="connsiteX4" fmla="*/ 0 w 1716388"/>
              <a:gd name="connsiteY4" fmla="*/ 0 h 2476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6388" h="2476739">
                <a:moveTo>
                  <a:pt x="0" y="0"/>
                </a:moveTo>
                <a:lnTo>
                  <a:pt x="1716388" y="0"/>
                </a:lnTo>
                <a:lnTo>
                  <a:pt x="1716388" y="2476739"/>
                </a:lnTo>
                <a:lnTo>
                  <a:pt x="0" y="247673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79342" tIns="0" rIns="0" bIns="0" numCol="1" spcCol="1270" anchor="t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400" kern="1200" dirty="0" err="1"/>
              <a:t>Mnto</a:t>
            </a:r>
            <a:r>
              <a:rPr lang="es-PE" sz="2400" kern="1200" dirty="0"/>
              <a:t> Predictivo</a:t>
            </a:r>
            <a:endParaRPr lang="es-419" sz="2400" kern="1200" dirty="0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DDAAE929-2533-E512-6B1B-CDE371A1A4EF}"/>
              </a:ext>
            </a:extLst>
          </p:cNvPr>
          <p:cNvSpPr/>
          <p:nvPr/>
        </p:nvSpPr>
        <p:spPr>
          <a:xfrm>
            <a:off x="6582533" y="3061350"/>
            <a:ext cx="437175" cy="437175"/>
          </a:xfrm>
          <a:prstGeom prst="ellipse">
            <a:avLst/>
          </a:prstGeom>
          <a:solidFill>
            <a:srgbClr val="025D43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2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6" name="Forma libre: forma 15">
            <a:extLst>
              <a:ext uri="{FF2B5EF4-FFF2-40B4-BE49-F238E27FC236}">
                <a16:creationId xmlns:a16="http://schemas.microsoft.com/office/drawing/2014/main" id="{F8FE4DCC-B448-2ECF-B1EE-4CA1241EF2FC}"/>
              </a:ext>
            </a:extLst>
          </p:cNvPr>
          <p:cNvSpPr/>
          <p:nvPr/>
        </p:nvSpPr>
        <p:spPr>
          <a:xfrm>
            <a:off x="6628923" y="3505618"/>
            <a:ext cx="1358924" cy="511627"/>
          </a:xfrm>
          <a:custGeom>
            <a:avLst/>
            <a:gdLst>
              <a:gd name="connsiteX0" fmla="*/ 0 w 1358924"/>
              <a:gd name="connsiteY0" fmla="*/ 0 h 2952696"/>
              <a:gd name="connsiteX1" fmla="*/ 1358924 w 1358924"/>
              <a:gd name="connsiteY1" fmla="*/ 0 h 2952696"/>
              <a:gd name="connsiteX2" fmla="*/ 1358924 w 1358924"/>
              <a:gd name="connsiteY2" fmla="*/ 2952696 h 2952696"/>
              <a:gd name="connsiteX3" fmla="*/ 0 w 1358924"/>
              <a:gd name="connsiteY3" fmla="*/ 2952696 h 2952696"/>
              <a:gd name="connsiteX4" fmla="*/ 0 w 1358924"/>
              <a:gd name="connsiteY4" fmla="*/ 0 h 2952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58924" h="2952696">
                <a:moveTo>
                  <a:pt x="0" y="0"/>
                </a:moveTo>
                <a:lnTo>
                  <a:pt x="1358924" y="0"/>
                </a:lnTo>
                <a:lnTo>
                  <a:pt x="1358924" y="2952696"/>
                </a:lnTo>
                <a:lnTo>
                  <a:pt x="0" y="295269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31650" tIns="0" rIns="0" bIns="0" numCol="1" spcCol="1270" anchor="t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400" kern="1200" dirty="0"/>
              <a:t>RCM</a:t>
            </a:r>
            <a:endParaRPr lang="es-419" sz="2400" kern="1200" dirty="0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BE35BBD9-50F3-8664-4B2A-5E3B7DFBD84D}"/>
              </a:ext>
            </a:extLst>
          </p:cNvPr>
          <p:cNvSpPr/>
          <p:nvPr/>
        </p:nvSpPr>
        <p:spPr>
          <a:xfrm>
            <a:off x="7932840" y="2710552"/>
            <a:ext cx="557045" cy="557045"/>
          </a:xfrm>
          <a:prstGeom prst="ellipse">
            <a:avLst/>
          </a:prstGeom>
          <a:solidFill>
            <a:srgbClr val="025D43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8890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2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8" name="Forma libre: forma 17">
            <a:extLst>
              <a:ext uri="{FF2B5EF4-FFF2-40B4-BE49-F238E27FC236}">
                <a16:creationId xmlns:a16="http://schemas.microsoft.com/office/drawing/2014/main" id="{AE571839-DB6E-7503-C4A4-2831187C7EE8}"/>
              </a:ext>
            </a:extLst>
          </p:cNvPr>
          <p:cNvSpPr/>
          <p:nvPr/>
        </p:nvSpPr>
        <p:spPr>
          <a:xfrm>
            <a:off x="7987847" y="3279937"/>
            <a:ext cx="2326035" cy="679035"/>
          </a:xfrm>
          <a:custGeom>
            <a:avLst/>
            <a:gdLst>
              <a:gd name="connsiteX0" fmla="*/ 0 w 1379936"/>
              <a:gd name="connsiteY0" fmla="*/ 0 h 3243558"/>
              <a:gd name="connsiteX1" fmla="*/ 1379936 w 1379936"/>
              <a:gd name="connsiteY1" fmla="*/ 0 h 3243558"/>
              <a:gd name="connsiteX2" fmla="*/ 1379936 w 1379936"/>
              <a:gd name="connsiteY2" fmla="*/ 3243558 h 3243558"/>
              <a:gd name="connsiteX3" fmla="*/ 0 w 1379936"/>
              <a:gd name="connsiteY3" fmla="*/ 3243558 h 3243558"/>
              <a:gd name="connsiteX4" fmla="*/ 0 w 1379936"/>
              <a:gd name="connsiteY4" fmla="*/ 0 h 3243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9936" h="3243558">
                <a:moveTo>
                  <a:pt x="0" y="0"/>
                </a:moveTo>
                <a:lnTo>
                  <a:pt x="1379936" y="0"/>
                </a:lnTo>
                <a:lnTo>
                  <a:pt x="1379936" y="3243558"/>
                </a:lnTo>
                <a:lnTo>
                  <a:pt x="0" y="324355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95167" tIns="0" rIns="0" bIns="0" numCol="1" spcCol="1270" anchor="t" anchorCtr="0">
            <a:noAutofit/>
          </a:bodyPr>
          <a:lstStyle/>
          <a:p>
            <a:pPr marL="0" lvl="0" indent="0" algn="l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400" kern="1200" dirty="0"/>
              <a:t>Mantenimiento 4.0</a:t>
            </a:r>
            <a:endParaRPr lang="es-419" sz="2400" kern="1200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EF368A5D-D3F8-7B36-5CF5-8B17C85C0922}"/>
              </a:ext>
            </a:extLst>
          </p:cNvPr>
          <p:cNvSpPr txBox="1"/>
          <p:nvPr/>
        </p:nvSpPr>
        <p:spPr>
          <a:xfrm>
            <a:off x="2253833" y="4774034"/>
            <a:ext cx="85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400" dirty="0"/>
              <a:t>1940</a:t>
            </a:r>
            <a:endParaRPr lang="es-419" sz="2400" dirty="0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CCE44CDA-78A4-87BD-C660-016EE31C9A56}"/>
              </a:ext>
            </a:extLst>
          </p:cNvPr>
          <p:cNvSpPr txBox="1"/>
          <p:nvPr/>
        </p:nvSpPr>
        <p:spPr>
          <a:xfrm>
            <a:off x="3034209" y="3686727"/>
            <a:ext cx="17163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400" dirty="0"/>
              <a:t>1950 - 1960</a:t>
            </a:r>
            <a:endParaRPr lang="es-419" sz="2400" dirty="0"/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C708267F-053E-FAF9-D770-ED00D2EFBC03}"/>
              </a:ext>
            </a:extLst>
          </p:cNvPr>
          <p:cNvSpPr txBox="1"/>
          <p:nvPr/>
        </p:nvSpPr>
        <p:spPr>
          <a:xfrm>
            <a:off x="4259161" y="2902305"/>
            <a:ext cx="17163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400" dirty="0"/>
              <a:t>1970 - 1980</a:t>
            </a:r>
            <a:endParaRPr lang="es-419" sz="2400" dirty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0A243627-416B-F3EF-0B99-996BFD3A07D1}"/>
              </a:ext>
            </a:extLst>
          </p:cNvPr>
          <p:cNvSpPr txBox="1"/>
          <p:nvPr/>
        </p:nvSpPr>
        <p:spPr>
          <a:xfrm>
            <a:off x="5909579" y="2410186"/>
            <a:ext cx="17163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400" dirty="0"/>
              <a:t>1978 - 1991</a:t>
            </a:r>
            <a:endParaRPr lang="es-419" sz="2400" dirty="0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B2C8CB60-20A3-322A-B663-16B032204991}"/>
              </a:ext>
            </a:extLst>
          </p:cNvPr>
          <p:cNvSpPr txBox="1"/>
          <p:nvPr/>
        </p:nvSpPr>
        <p:spPr>
          <a:xfrm>
            <a:off x="7905218" y="2010866"/>
            <a:ext cx="17163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400" dirty="0"/>
              <a:t>2013 -???</a:t>
            </a:r>
            <a:endParaRPr lang="es-419" sz="2400" dirty="0"/>
          </a:p>
        </p:txBody>
      </p:sp>
    </p:spTree>
    <p:extLst>
      <p:ext uri="{BB962C8B-B14F-4D97-AF65-F5344CB8AC3E}">
        <p14:creationId xmlns:p14="http://schemas.microsoft.com/office/powerpoint/2010/main" val="525837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82D8590-E49F-8990-D2BE-562749BD91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7925" y="875972"/>
            <a:ext cx="7296150" cy="5505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194314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516</TotalTime>
  <Words>1501</Words>
  <Application>Microsoft Office PowerPoint</Application>
  <PresentationFormat>Panorámica</PresentationFormat>
  <Paragraphs>148</Paragraphs>
  <Slides>33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33</vt:i4>
      </vt:variant>
    </vt:vector>
  </HeadingPairs>
  <TitlesOfParts>
    <vt:vector size="38" baseType="lpstr">
      <vt:lpstr>Arial</vt:lpstr>
      <vt:lpstr>Calibri</vt:lpstr>
      <vt:lpstr>Calibri Light</vt:lpstr>
      <vt:lpstr>Prompt</vt:lpstr>
      <vt:lpstr>Tema de Office</vt:lpstr>
      <vt:lpstr>Presentación de PowerPoint</vt:lpstr>
      <vt:lpstr>Presentación de PowerPoint</vt:lpstr>
      <vt:lpstr>Presentación de PowerPoint</vt:lpstr>
      <vt:lpstr>Estructura del Curso</vt:lpstr>
      <vt:lpstr>Módulo 1</vt:lpstr>
      <vt:lpstr>Presentación de PowerPoint</vt:lpstr>
      <vt:lpstr>Mantenimiento en la Gestión Estratégica de Activos</vt:lpstr>
      <vt:lpstr>Historia del Mantenimiento</vt:lpstr>
      <vt:lpstr>Presentación de PowerPoint</vt:lpstr>
      <vt:lpstr>Presentación de PowerPoint</vt:lpstr>
      <vt:lpstr>Mantenimiento y Gestión de Activos</vt:lpstr>
      <vt:lpstr>Presentación de PowerPoint</vt:lpstr>
      <vt:lpstr>El rol del Supervisor de Mantenimiento en la Organización</vt:lpstr>
      <vt:lpstr>Organizaciones de Mantenimiento</vt:lpstr>
      <vt:lpstr>Algunos organigramas</vt:lpstr>
      <vt:lpstr>Presentación de PowerPoint</vt:lpstr>
      <vt:lpstr>El Rol del Supervisor</vt:lpstr>
      <vt:lpstr>Presentación de PowerPoint</vt:lpstr>
      <vt:lpstr>Funciones del Supervisor de Mantenimiento</vt:lpstr>
      <vt:lpstr>Funciones del supervisor</vt:lpstr>
      <vt:lpstr>Funciones del supervisor</vt:lpstr>
      <vt:lpstr>Funciones del supervisor</vt:lpstr>
      <vt:lpstr>Habilidades requeridas de un Supervisor de Mantenimiento</vt:lpstr>
      <vt:lpstr>UN EN 15628</vt:lpstr>
      <vt:lpstr>Competencias del supervisor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Ci5D2</dc:creator>
  <cp:lastModifiedBy>Manuel Belaochaga</cp:lastModifiedBy>
  <cp:revision>8</cp:revision>
  <dcterms:created xsi:type="dcterms:W3CDTF">2022-04-19T18:02:09Z</dcterms:created>
  <dcterms:modified xsi:type="dcterms:W3CDTF">2023-06-25T02:11:38Z</dcterms:modified>
</cp:coreProperties>
</file>

<file path=docProps/thumbnail.jpeg>
</file>